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17484" r:id="rId5"/>
    <p:sldId id="17528" r:id="rId6"/>
    <p:sldId id="17534" r:id="rId7"/>
    <p:sldId id="17535" r:id="rId8"/>
    <p:sldId id="17529" r:id="rId9"/>
    <p:sldId id="17538" r:id="rId10"/>
    <p:sldId id="17537" r:id="rId11"/>
    <p:sldId id="17532" r:id="rId12"/>
    <p:sldId id="17530" r:id="rId13"/>
    <p:sldId id="17536" r:id="rId14"/>
    <p:sldId id="17531" r:id="rId15"/>
    <p:sldId id="17539" r:id="rId16"/>
    <p:sldId id="17540" r:id="rId17"/>
    <p:sldId id="1751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Fleischmann" initials="JF" lastIdx="1" clrIdx="0">
    <p:extLst>
      <p:ext uri="{19B8F6BF-5375-455C-9EA6-DF929625EA0E}">
        <p15:presenceInfo xmlns:p15="http://schemas.microsoft.com/office/powerpoint/2012/main" userId="S::jennifer.fleischmann@blueprism.com::f3b175f9-ed61-4425-b9bd-5cdf82af8c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1678"/>
    <a:srgbClr val="1AB0E6"/>
    <a:srgbClr val="1A9CA6"/>
    <a:srgbClr val="0673BA"/>
    <a:srgbClr val="104F8F"/>
    <a:srgbClr val="007CA8"/>
    <a:srgbClr val="007FAC"/>
    <a:srgbClr val="00759E"/>
    <a:srgbClr val="003050"/>
    <a:srgbClr val="006C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B2B754-C88D-4BA0-928D-B99DB7E46EA1}" v="5" dt="2020-10-27T18:32:35.8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3907" autoAdjust="0"/>
  </p:normalViewPr>
  <p:slideViewPr>
    <p:cSldViewPr snapToGrid="0">
      <p:cViewPr varScale="1">
        <p:scale>
          <a:sx n="108" d="100"/>
          <a:sy n="108" d="100"/>
        </p:scale>
        <p:origin x="1272" y="108"/>
      </p:cViewPr>
      <p:guideLst/>
    </p:cSldViewPr>
  </p:slideViewPr>
  <p:outlineViewPr>
    <p:cViewPr>
      <p:scale>
        <a:sx n="33" d="100"/>
        <a:sy n="33" d="100"/>
      </p:scale>
      <p:origin x="0" y="-5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5" d="100"/>
        <a:sy n="165" d="100"/>
      </p:scale>
      <p:origin x="0" y="0"/>
    </p:cViewPr>
  </p:sorterViewPr>
  <p:notesViewPr>
    <p:cSldViewPr snapToGrid="0">
      <p:cViewPr varScale="1">
        <p:scale>
          <a:sx n="145" d="100"/>
          <a:sy n="145" d="100"/>
        </p:scale>
        <p:origin x="4752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Nerger" userId="dfeadf4d-f86e-4b71-a8f8-a3006a6cad3c" providerId="ADAL" clId="{51B2B754-C88D-4BA0-928D-B99DB7E46EA1}"/>
    <pc:docChg chg="custSel addSld modSld">
      <pc:chgData name="Paul Nerger" userId="dfeadf4d-f86e-4b71-a8f8-a3006a6cad3c" providerId="ADAL" clId="{51B2B754-C88D-4BA0-928D-B99DB7E46EA1}" dt="2020-10-27T18:36:05.498" v="1401" actId="20577"/>
      <pc:docMkLst>
        <pc:docMk/>
      </pc:docMkLst>
      <pc:sldChg chg="modSp">
        <pc:chgData name="Paul Nerger" userId="dfeadf4d-f86e-4b71-a8f8-a3006a6cad3c" providerId="ADAL" clId="{51B2B754-C88D-4BA0-928D-B99DB7E46EA1}" dt="2020-10-27T18:25:28.249" v="0" actId="20577"/>
        <pc:sldMkLst>
          <pc:docMk/>
          <pc:sldMk cId="1059892255" sldId="17530"/>
        </pc:sldMkLst>
        <pc:spChg chg="mod">
          <ac:chgData name="Paul Nerger" userId="dfeadf4d-f86e-4b71-a8f8-a3006a6cad3c" providerId="ADAL" clId="{51B2B754-C88D-4BA0-928D-B99DB7E46EA1}" dt="2020-10-27T18:25:28.249" v="0" actId="20577"/>
          <ac:spMkLst>
            <pc:docMk/>
            <pc:sldMk cId="1059892255" sldId="17530"/>
            <ac:spMk id="4" creationId="{75A04FDD-9419-4580-9ACB-6CB14F4C5900}"/>
          </ac:spMkLst>
        </pc:spChg>
      </pc:sldChg>
      <pc:sldChg chg="modSp">
        <pc:chgData name="Paul Nerger" userId="dfeadf4d-f86e-4b71-a8f8-a3006a6cad3c" providerId="ADAL" clId="{51B2B754-C88D-4BA0-928D-B99DB7E46EA1}" dt="2020-10-27T18:27:14.997" v="234" actId="20577"/>
        <pc:sldMkLst>
          <pc:docMk/>
          <pc:sldMk cId="3338521541" sldId="17531"/>
        </pc:sldMkLst>
        <pc:spChg chg="mod">
          <ac:chgData name="Paul Nerger" userId="dfeadf4d-f86e-4b71-a8f8-a3006a6cad3c" providerId="ADAL" clId="{51B2B754-C88D-4BA0-928D-B99DB7E46EA1}" dt="2020-10-27T18:27:14.997" v="234" actId="20577"/>
          <ac:spMkLst>
            <pc:docMk/>
            <pc:sldMk cId="3338521541" sldId="17531"/>
            <ac:spMk id="4" creationId="{C28E0D07-1403-4AE1-80B7-F46FB512EE51}"/>
          </ac:spMkLst>
        </pc:spChg>
      </pc:sldChg>
      <pc:sldChg chg="addSp delSp modSp add">
        <pc:chgData name="Paul Nerger" userId="dfeadf4d-f86e-4b71-a8f8-a3006a6cad3c" providerId="ADAL" clId="{51B2B754-C88D-4BA0-928D-B99DB7E46EA1}" dt="2020-10-27T18:36:05.498" v="1401" actId="20577"/>
        <pc:sldMkLst>
          <pc:docMk/>
          <pc:sldMk cId="399594918" sldId="17540"/>
        </pc:sldMkLst>
        <pc:spChg chg="mod">
          <ac:chgData name="Paul Nerger" userId="dfeadf4d-f86e-4b71-a8f8-a3006a6cad3c" providerId="ADAL" clId="{51B2B754-C88D-4BA0-928D-B99DB7E46EA1}" dt="2020-10-27T18:28:26.853" v="322" actId="20577"/>
          <ac:spMkLst>
            <pc:docMk/>
            <pc:sldMk cId="399594918" sldId="17540"/>
            <ac:spMk id="2" creationId="{61310F8E-EB2B-4DC6-BB51-ADE11B59D35E}"/>
          </ac:spMkLst>
        </pc:spChg>
        <pc:spChg chg="mod">
          <ac:chgData name="Paul Nerger" userId="dfeadf4d-f86e-4b71-a8f8-a3006a6cad3c" providerId="ADAL" clId="{51B2B754-C88D-4BA0-928D-B99DB7E46EA1}" dt="2020-10-27T18:29:02.830" v="400" actId="20577"/>
          <ac:spMkLst>
            <pc:docMk/>
            <pc:sldMk cId="399594918" sldId="17540"/>
            <ac:spMk id="3" creationId="{C957B616-10E3-45A9-93AE-8FD2C22EF59A}"/>
          </ac:spMkLst>
        </pc:spChg>
        <pc:spChg chg="del">
          <ac:chgData name="Paul Nerger" userId="dfeadf4d-f86e-4b71-a8f8-a3006a6cad3c" providerId="ADAL" clId="{51B2B754-C88D-4BA0-928D-B99DB7E46EA1}" dt="2020-10-27T18:29:09.205" v="401" actId="478"/>
          <ac:spMkLst>
            <pc:docMk/>
            <pc:sldMk cId="399594918" sldId="17540"/>
            <ac:spMk id="5" creationId="{970340C0-6F43-43D8-AC64-C0EF2C6F2732}"/>
          </ac:spMkLst>
        </pc:spChg>
        <pc:spChg chg="add mod">
          <ac:chgData name="Paul Nerger" userId="dfeadf4d-f86e-4b71-a8f8-a3006a6cad3c" providerId="ADAL" clId="{51B2B754-C88D-4BA0-928D-B99DB7E46EA1}" dt="2020-10-27T18:33:11.957" v="975" actId="20577"/>
          <ac:spMkLst>
            <pc:docMk/>
            <pc:sldMk cId="399594918" sldId="17540"/>
            <ac:spMk id="6" creationId="{42B30F40-503E-46D4-866B-83E38135A72A}"/>
          </ac:spMkLst>
        </pc:spChg>
        <pc:spChg chg="add mod">
          <ac:chgData name="Paul Nerger" userId="dfeadf4d-f86e-4b71-a8f8-a3006a6cad3c" providerId="ADAL" clId="{51B2B754-C88D-4BA0-928D-B99DB7E46EA1}" dt="2020-10-27T18:36:05.498" v="1401" actId="20577"/>
          <ac:spMkLst>
            <pc:docMk/>
            <pc:sldMk cId="399594918" sldId="17540"/>
            <ac:spMk id="7" creationId="{68ADDA75-F1EC-4F02-8C17-785F2EEF5776}"/>
          </ac:spMkLst>
        </pc:spChg>
        <pc:spChg chg="add del">
          <ac:chgData name="Paul Nerger" userId="dfeadf4d-f86e-4b71-a8f8-a3006a6cad3c" providerId="ADAL" clId="{51B2B754-C88D-4BA0-928D-B99DB7E46EA1}" dt="2020-10-27T18:32:35.847" v="857"/>
          <ac:spMkLst>
            <pc:docMk/>
            <pc:sldMk cId="399594918" sldId="17540"/>
            <ac:spMk id="8" creationId="{0FEF8B33-D7D4-4FB3-83C0-B499A54AA97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8BE0BF-34DD-4041-9100-FB72B8D755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 Nova" panose="020B05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C5472C-C710-403D-88BD-19335A0A72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9B7C4-6924-4526-B376-72F027C1491C}" type="datetimeFigureOut">
              <a:rPr lang="en-US" smtClean="0">
                <a:latin typeface="Arial Nova" panose="020B0504020202020204" pitchFamily="34" charset="0"/>
              </a:rPr>
              <a:t>10/27/2020</a:t>
            </a:fld>
            <a:endParaRPr lang="en-US" dirty="0">
              <a:latin typeface="Arial Nova" panose="020B05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5EB59-9BAF-4B6E-9FAB-67BE141434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 Nova" panose="020B05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7AB9E-9327-4F99-907B-451DA070AC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ED43A-DE86-4A6B-BCC0-DCDF4B84546E}" type="slidenum">
              <a:rPr lang="en-US" smtClean="0">
                <a:latin typeface="Arial Nova" panose="020B0504020202020204" pitchFamily="34" charset="0"/>
              </a:rPr>
              <a:t>‹#›</a:t>
            </a:fld>
            <a:endParaRPr lang="en-US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10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Nova" panose="020B0504020202020204" pitchFamily="34" charset="0"/>
              </a:defRPr>
            </a:lvl1pPr>
          </a:lstStyle>
          <a:p>
            <a:fld id="{3814FA7F-0F7C-437B-A4F0-75A02CA2318D}" type="datetimeFigureOut">
              <a:rPr lang="en-US" smtClean="0"/>
              <a:pPr/>
              <a:t>10/27/2020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Nova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Nova" panose="020B0504020202020204" pitchFamily="34" charset="0"/>
              </a:defRPr>
            </a:lvl1pPr>
          </a:lstStyle>
          <a:p>
            <a:fld id="{FBA7C3DF-E89C-4130-BA50-4EA206596E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30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Nova" panose="020B05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7C3DF-E89C-4130-BA50-4EA206596E6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954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8466B-440E-A04C-B901-A3901598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3808" y="0"/>
            <a:ext cx="6108192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4A29752-FB82-3B4D-B1A0-32110296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lang="en-US" sz="3999" b="0" i="0" kern="1200" cap="all" baseline="0" dirty="0" smtClean="0">
                <a:solidFill>
                  <a:schemeClr val="tx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0FBF160-493B-AA48-9079-8533D7030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lang="en-US" sz="1800" b="0" i="0" kern="1200" cap="none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4DBAE3-2589-EC46-BC7C-8C33B77815F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B00985-3D1B-C244-8CD2-FA9D65A61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C2B3CC2-3208-7F4C-AC52-B84CEFAC1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457200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0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914400"/>
          </a:xfrm>
        </p:spPr>
        <p:txBody>
          <a:bodyPr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D2D4D4-7D3F-4C1D-9CBD-1875823784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0080" y="1371600"/>
            <a:ext cx="530352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193D463A-6813-40B0-AC51-DBDF880575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17920" y="1371600"/>
            <a:ext cx="530352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67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head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548640"/>
          </a:xfrm>
        </p:spPr>
        <p:txBody>
          <a:bodyPr bIns="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1EDF07-E606-BE40-A231-362AA4F17F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0080" y="1005840"/>
            <a:ext cx="10881360" cy="5486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374A3-0142-2348-8165-FADF3E54E27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0080" y="1737360"/>
            <a:ext cx="10881360" cy="4652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44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0F4476-0241-CF48-A181-3299BBE4D6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3143F8-4F34-B149-93E7-EA82498AABDF}"/>
              </a:ext>
            </a:extLst>
          </p:cNvPr>
          <p:cNvSpPr/>
          <p:nvPr userDrawn="1"/>
        </p:nvSpPr>
        <p:spPr>
          <a:xfrm>
            <a:off x="640080" y="0"/>
            <a:ext cx="4572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3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53143F8-4F34-B149-93E7-EA82498AABDF}"/>
              </a:ext>
            </a:extLst>
          </p:cNvPr>
          <p:cNvSpPr/>
          <p:nvPr userDrawn="1"/>
        </p:nvSpPr>
        <p:spPr>
          <a:xfrm>
            <a:off x="640080" y="0"/>
            <a:ext cx="4572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4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13EA62F-41F2-0C44-A264-0C00292F6C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" y="640080"/>
            <a:ext cx="5431536" cy="55778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E8825E-4076-3D46-AB69-24B86B2B0F9F}"/>
              </a:ext>
            </a:extLst>
          </p:cNvPr>
          <p:cNvSpPr/>
          <p:nvPr userDrawn="1"/>
        </p:nvSpPr>
        <p:spPr>
          <a:xfrm>
            <a:off x="6065520" y="640080"/>
            <a:ext cx="5486400" cy="5577840"/>
          </a:xfrm>
          <a:prstGeom prst="rect">
            <a:avLst/>
          </a:prstGeom>
          <a:solidFill>
            <a:schemeClr val="accent1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00BD-3D4D-584D-8A8E-5AD677EDAE96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522720" y="4114800"/>
            <a:ext cx="4572000" cy="1645920"/>
          </a:xfrm>
        </p:spPr>
        <p:txBody>
          <a:bodyPr>
            <a:normAutofit/>
          </a:bodyPr>
          <a:lstStyle>
            <a:lvl1pPr marL="0" indent="0">
              <a:lnSpc>
                <a:spcPct val="85000"/>
              </a:lnSpc>
              <a:buNone/>
              <a:defRPr lang="en-US" sz="1600" kern="1200" cap="none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C20FB-D8B0-8F4F-9E95-1A0A2F8C3DB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522720" y="1188720"/>
            <a:ext cx="4572000" cy="2743200"/>
          </a:xfrm>
          <a:prstGeom prst="rect">
            <a:avLst/>
          </a:prstGeom>
        </p:spPr>
        <p:txBody>
          <a:bodyPr bIns="0" anchor="b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en-US" sz="3600" b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C8F4D-51E4-A444-8E68-0E8C346FA1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7052B-80A6-2A4F-BB20-C9205BA07266}"/>
              </a:ext>
            </a:extLst>
          </p:cNvPr>
          <p:cNvSpPr/>
          <p:nvPr userDrawn="1"/>
        </p:nvSpPr>
        <p:spPr>
          <a:xfrm>
            <a:off x="609601" y="0"/>
            <a:ext cx="525136" cy="187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1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chemeClr val="accent1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2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1D513-545E-0D47-8DA9-FF4D130F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080" y="1554480"/>
            <a:ext cx="2834640" cy="4846320"/>
          </a:xfrm>
        </p:spPr>
        <p:txBody>
          <a:bodyPr/>
          <a:lstStyle>
            <a:lvl1pPr>
              <a:lnSpc>
                <a:spcPct val="90000"/>
              </a:lnSpc>
              <a:defRPr sz="1800" baseline="0">
                <a:solidFill>
                  <a:schemeClr val="bg1"/>
                </a:solidFill>
              </a:defRPr>
            </a:lvl1pPr>
            <a:lvl2pPr>
              <a:lnSpc>
                <a:spcPct val="90000"/>
              </a:lnSpc>
              <a:buClr>
                <a:schemeClr val="bg1"/>
              </a:buClr>
              <a:defRPr sz="1800" baseline="0">
                <a:solidFill>
                  <a:schemeClr val="bg1"/>
                </a:solidFill>
              </a:defRPr>
            </a:lvl2pPr>
            <a:lvl3pPr marL="850900" indent="-393700">
              <a:tabLst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17437" y="1554480"/>
            <a:ext cx="7334483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01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2030400" cy="6858000"/>
          </a:xfrm>
          <a:prstGeom prst="rect">
            <a:avLst/>
          </a:prstGeom>
          <a:solidFill>
            <a:schemeClr val="accent1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219" y="548640"/>
            <a:ext cx="8134295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8218" y="1554480"/>
            <a:ext cx="8134296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7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FC8468-45BA-4974-A42C-CC4569A5B813}"/>
              </a:ext>
            </a:extLst>
          </p:cNvPr>
          <p:cNvSpPr/>
          <p:nvPr userDrawn="1"/>
        </p:nvSpPr>
        <p:spPr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731520"/>
          </a:xfrm>
        </p:spPr>
        <p:txBody>
          <a:bodyPr bIns="0"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554480"/>
            <a:ext cx="1088136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ignt Blue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CBA96-DB2A-2646-B1FC-521FE50A2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828799"/>
            <a:ext cx="7315200" cy="384048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 i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570AF5-31D5-0947-B56D-08F7F8B15D90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9B58FC-39CC-3141-84E6-5CE560615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AFB9564-B6C1-754D-930A-1C519D2C7D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6584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95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13EA62F-41F2-0C44-A264-0C00292F6C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" y="640080"/>
            <a:ext cx="5431536" cy="55778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E8825E-4076-3D46-AB69-24B86B2B0F9F}"/>
              </a:ext>
            </a:extLst>
          </p:cNvPr>
          <p:cNvSpPr/>
          <p:nvPr userDrawn="1"/>
        </p:nvSpPr>
        <p:spPr>
          <a:xfrm>
            <a:off x="6065520" y="640080"/>
            <a:ext cx="5486400" cy="5577840"/>
          </a:xfrm>
          <a:prstGeom prst="rect">
            <a:avLst/>
          </a:prstGeom>
          <a:solidFill>
            <a:schemeClr val="bg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00BD-3D4D-584D-8A8E-5AD677EDAE96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522720" y="4114800"/>
            <a:ext cx="4572000" cy="1645920"/>
          </a:xfrm>
        </p:spPr>
        <p:txBody>
          <a:bodyPr>
            <a:normAutofit/>
          </a:bodyPr>
          <a:lstStyle>
            <a:lvl1pPr marL="0" indent="0">
              <a:lnSpc>
                <a:spcPct val="85000"/>
              </a:lnSpc>
              <a:buNone/>
              <a:defRPr lang="en-US" sz="1600" kern="1200" cap="none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C20FB-D8B0-8F4F-9E95-1A0A2F8C3DB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522720" y="1188720"/>
            <a:ext cx="4572000" cy="2743200"/>
          </a:xfrm>
          <a:prstGeom prst="rect">
            <a:avLst/>
          </a:prstGeom>
        </p:spPr>
        <p:txBody>
          <a:bodyPr bIns="0" anchor="b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en-US" sz="3600" b="0" kern="1200" cap="all" baseline="0" dirty="0" smtClean="0">
                <a:solidFill>
                  <a:schemeClr val="tx1"/>
                </a:solidFill>
                <a:latin typeface="Arial Nova" panose="020B05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C8F4D-51E4-A444-8E68-0E8C346FA1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7052B-80A6-2A4F-BB20-C9205BA07266}"/>
              </a:ext>
            </a:extLst>
          </p:cNvPr>
          <p:cNvSpPr/>
          <p:nvPr userDrawn="1"/>
        </p:nvSpPr>
        <p:spPr>
          <a:xfrm>
            <a:off x="609601" y="0"/>
            <a:ext cx="525136" cy="187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0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8466B-440E-A04C-B901-A3901598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3808" y="0"/>
            <a:ext cx="6108192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521BA-00CD-F140-BB62-62093AE75EE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4A29752-FB82-3B4D-B1A0-32110296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 lang="en-US" sz="3999" b="0" i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0FBF160-493B-AA48-9079-8533D7030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lang="en-US" sz="1800" b="0" i="0" kern="1200" cap="none" baseline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4DBAE3-2589-EC46-BC7C-8C33B77815F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B00985-3D1B-C244-8CD2-FA9D65A61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C2B3CC2-3208-7F4C-AC52-B84CEFAC1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457200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74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ide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chemeClr val="bg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25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1D513-545E-0D47-8DA9-FF4D130F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080" y="1554480"/>
            <a:ext cx="2834640" cy="4846320"/>
          </a:xfrm>
        </p:spPr>
        <p:txBody>
          <a:bodyPr/>
          <a:lstStyle>
            <a:lvl1pPr>
              <a:lnSpc>
                <a:spcPct val="90000"/>
              </a:lnSpc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lnSpc>
                <a:spcPct val="90000"/>
              </a:lnSpc>
              <a:buClr>
                <a:schemeClr val="accent2"/>
              </a:buClr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850900" indent="-393700">
              <a:tabLst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17437" y="1554480"/>
            <a:ext cx="7334483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5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lor 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2030400" cy="6858000"/>
          </a:xfrm>
          <a:prstGeom prst="rect">
            <a:avLst/>
          </a:prstGeom>
          <a:solidFill>
            <a:schemeClr val="bg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219" y="548640"/>
            <a:ext cx="8134295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8218" y="1554480"/>
            <a:ext cx="8134296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537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&amp; Content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FC8468-45BA-4974-A42C-CC4569A5B813}"/>
              </a:ext>
            </a:extLst>
          </p:cNvPr>
          <p:cNvSpPr/>
          <p:nvPr userDrawn="1"/>
        </p:nvSpPr>
        <p:spPr>
          <a:xfrm>
            <a:off x="0" y="-1"/>
            <a:ext cx="12192000" cy="11887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731520"/>
          </a:xfrm>
        </p:spPr>
        <p:txBody>
          <a:bodyPr bIns="0"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554480"/>
            <a:ext cx="1088136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4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y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CBA96-DB2A-2646-B1FC-521FE50A2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828799"/>
            <a:ext cx="7315200" cy="384048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 i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570AF5-31D5-0947-B56D-08F7F8B15D90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9B58FC-39CC-3141-84E6-5CE560615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AFB9564-B6C1-754D-930A-1C519D2C7D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6584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3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13EA62F-41F2-0C44-A264-0C00292F6C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" y="640080"/>
            <a:ext cx="5431536" cy="55778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E8825E-4076-3D46-AB69-24B86B2B0F9F}"/>
              </a:ext>
            </a:extLst>
          </p:cNvPr>
          <p:cNvSpPr/>
          <p:nvPr userDrawn="1"/>
        </p:nvSpPr>
        <p:spPr>
          <a:xfrm>
            <a:off x="6065520" y="640080"/>
            <a:ext cx="5486400" cy="5577840"/>
          </a:xfrm>
          <a:prstGeom prst="rect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00BD-3D4D-584D-8A8E-5AD677EDAE96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522720" y="4114800"/>
            <a:ext cx="4572000" cy="1645920"/>
          </a:xfrm>
        </p:spPr>
        <p:txBody>
          <a:bodyPr>
            <a:normAutofit/>
          </a:bodyPr>
          <a:lstStyle>
            <a:lvl1pPr marL="0" indent="0">
              <a:lnSpc>
                <a:spcPct val="85000"/>
              </a:lnSpc>
              <a:buNone/>
              <a:defRPr lang="en-US" sz="1600" kern="1200" cap="none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C20FB-D8B0-8F4F-9E95-1A0A2F8C3DB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522720" y="1188720"/>
            <a:ext cx="4572000" cy="2743200"/>
          </a:xfrm>
          <a:prstGeom prst="rect">
            <a:avLst/>
          </a:prstGeom>
        </p:spPr>
        <p:txBody>
          <a:bodyPr bIns="0" anchor="b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en-US" sz="3600" b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C8F4D-51E4-A444-8E68-0E8C346FA1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7052B-80A6-2A4F-BB20-C9205BA07266}"/>
              </a:ext>
            </a:extLst>
          </p:cNvPr>
          <p:cNvSpPr/>
          <p:nvPr userDrawn="1"/>
        </p:nvSpPr>
        <p:spPr>
          <a:xfrm>
            <a:off x="609601" y="0"/>
            <a:ext cx="525136" cy="187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2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1D513-545E-0D47-8DA9-FF4D130F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080" y="1554480"/>
            <a:ext cx="2834640" cy="4846320"/>
          </a:xfrm>
        </p:spPr>
        <p:txBody>
          <a:bodyPr/>
          <a:lstStyle>
            <a:lvl1pPr>
              <a:lnSpc>
                <a:spcPct val="90000"/>
              </a:lnSpc>
              <a:defRPr sz="1800" baseline="0">
                <a:solidFill>
                  <a:schemeClr val="bg1"/>
                </a:solidFill>
              </a:defRPr>
            </a:lvl1pPr>
            <a:lvl2pPr>
              <a:lnSpc>
                <a:spcPct val="90000"/>
              </a:lnSpc>
              <a:buClr>
                <a:schemeClr val="bg1"/>
              </a:buClr>
              <a:defRPr sz="1800" baseline="0">
                <a:solidFill>
                  <a:schemeClr val="bg1"/>
                </a:solidFill>
              </a:defRPr>
            </a:lvl2pPr>
            <a:lvl3pPr marL="850900" indent="-393700">
              <a:tabLst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17437" y="1554480"/>
            <a:ext cx="7334483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 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2030400" cy="6858000"/>
          </a:xfrm>
          <a:prstGeom prst="rect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219" y="548640"/>
            <a:ext cx="8134295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8218" y="1554480"/>
            <a:ext cx="8134296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57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FC8468-45BA-4974-A42C-CC4569A5B813}"/>
              </a:ext>
            </a:extLst>
          </p:cNvPr>
          <p:cNvSpPr/>
          <p:nvPr userDrawn="1"/>
        </p:nvSpPr>
        <p:spPr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731520"/>
          </a:xfrm>
        </p:spPr>
        <p:txBody>
          <a:bodyPr bIns="0"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554480"/>
            <a:ext cx="1088136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20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Backgroun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CBA96-DB2A-2646-B1FC-521FE50A2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828799"/>
            <a:ext cx="7315200" cy="384048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 i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F04F6A-8D7F-CA43-A4C3-3974282FD35B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4A9D24-0779-544D-8AE3-DBF84ED36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F2153A8-104B-8C4D-AE5D-0E55A1BB6F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6584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29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13EA62F-41F2-0C44-A264-0C00292F6C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" y="640080"/>
            <a:ext cx="5431536" cy="55778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E8825E-4076-3D46-AB69-24B86B2B0F9F}"/>
              </a:ext>
            </a:extLst>
          </p:cNvPr>
          <p:cNvSpPr/>
          <p:nvPr userDrawn="1"/>
        </p:nvSpPr>
        <p:spPr>
          <a:xfrm>
            <a:off x="6065520" y="640080"/>
            <a:ext cx="5486400" cy="557784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00BD-3D4D-584D-8A8E-5AD677EDAE96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522720" y="4114800"/>
            <a:ext cx="4572000" cy="1645920"/>
          </a:xfrm>
        </p:spPr>
        <p:txBody>
          <a:bodyPr>
            <a:normAutofit/>
          </a:bodyPr>
          <a:lstStyle>
            <a:lvl1pPr marL="0" indent="0">
              <a:lnSpc>
                <a:spcPct val="85000"/>
              </a:lnSpc>
              <a:buNone/>
              <a:defRPr lang="en-US" sz="1600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C20FB-D8B0-8F4F-9E95-1A0A2F8C3DB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522720" y="1188720"/>
            <a:ext cx="4572000" cy="2743200"/>
          </a:xfrm>
          <a:prstGeom prst="rect">
            <a:avLst/>
          </a:prstGeom>
        </p:spPr>
        <p:txBody>
          <a:bodyPr bIns="0" anchor="b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en-US" sz="3600" b="0" kern="1200" cap="all" baseline="0" dirty="0" smtClean="0">
                <a:solidFill>
                  <a:schemeClr val="tx1"/>
                </a:solidFill>
                <a:latin typeface="Arial Nova" panose="020B05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C8F4D-51E4-A444-8E68-0E8C346FA1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7052B-80A6-2A4F-BB20-C9205BA07266}"/>
              </a:ext>
            </a:extLst>
          </p:cNvPr>
          <p:cNvSpPr/>
          <p:nvPr userDrawn="1"/>
        </p:nvSpPr>
        <p:spPr>
          <a:xfrm>
            <a:off x="609601" y="0"/>
            <a:ext cx="525136" cy="187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6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8466B-440E-A04C-B901-A3901598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3808" y="0"/>
            <a:ext cx="6108192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521BA-00CD-F140-BB62-62093AE75EE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4A29752-FB82-3B4D-B1A0-32110296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 lang="en-US" sz="3999" b="0" i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0FBF160-493B-AA48-9079-8533D7030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lang="en-US" sz="1800" b="0" i="0" kern="1200" cap="none" baseline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4DBAE3-2589-EC46-BC7C-8C33B77815F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B00985-3D1B-C244-8CD2-FA9D65A61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C2B3CC2-3208-7F4C-AC52-B84CEFAC1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457200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66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de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25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1D513-545E-0D47-8DA9-FF4D130F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080" y="1554480"/>
            <a:ext cx="2834640" cy="4846320"/>
          </a:xfrm>
        </p:spPr>
        <p:txBody>
          <a:bodyPr/>
          <a:lstStyle>
            <a:lvl1pPr>
              <a:lnSpc>
                <a:spcPct val="90000"/>
              </a:lnSpc>
              <a:defRPr sz="1800" baseline="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buClr>
                <a:schemeClr val="bg1"/>
              </a:buClr>
              <a:defRPr sz="1800" baseline="0">
                <a:solidFill>
                  <a:schemeClr val="tx1"/>
                </a:solidFill>
              </a:defRPr>
            </a:lvl2pPr>
            <a:lvl3pPr marL="850900" indent="-393700">
              <a:tabLst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17437" y="1554480"/>
            <a:ext cx="7334483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7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 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2030400" cy="685800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219" y="548640"/>
            <a:ext cx="8134295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8218" y="1554480"/>
            <a:ext cx="8134296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6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&amp; Content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FC8468-45BA-4974-A42C-CC4569A5B813}"/>
              </a:ext>
            </a:extLst>
          </p:cNvPr>
          <p:cNvSpPr/>
          <p:nvPr userDrawn="1"/>
        </p:nvSpPr>
        <p:spPr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731520"/>
          </a:xfrm>
        </p:spPr>
        <p:txBody>
          <a:bodyPr bIns="0"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554480"/>
            <a:ext cx="1088136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3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rignt Blue Backgroun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CBA96-DB2A-2646-B1FC-521FE50A2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920240"/>
            <a:ext cx="7315200" cy="384048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 i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B90AF3-C74D-F547-9441-EDC23A538070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D3F162-054C-A847-B0EB-5A1F25B09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B31F158-7D06-6948-AF62-5ED89721FD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6584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3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313EA62F-41F2-0C44-A264-0C00292F6C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" y="640080"/>
            <a:ext cx="5431536" cy="55778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E8825E-4076-3D46-AB69-24B86B2B0F9F}"/>
              </a:ext>
            </a:extLst>
          </p:cNvPr>
          <p:cNvSpPr/>
          <p:nvPr userDrawn="1"/>
        </p:nvSpPr>
        <p:spPr>
          <a:xfrm>
            <a:off x="6065520" y="640080"/>
            <a:ext cx="5486400" cy="5577840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700BD-3D4D-584D-8A8E-5AD677EDAE96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522720" y="4114800"/>
            <a:ext cx="4572000" cy="1645920"/>
          </a:xfrm>
        </p:spPr>
        <p:txBody>
          <a:bodyPr>
            <a:normAutofit/>
          </a:bodyPr>
          <a:lstStyle>
            <a:lvl1pPr marL="0" indent="0">
              <a:lnSpc>
                <a:spcPct val="85000"/>
              </a:lnSpc>
              <a:buNone/>
              <a:defRPr lang="en-US" sz="1600" kern="1200" cap="none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C20FB-D8B0-8F4F-9E95-1A0A2F8C3DB4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522720" y="1188720"/>
            <a:ext cx="4572000" cy="2743200"/>
          </a:xfrm>
          <a:prstGeom prst="rect">
            <a:avLst/>
          </a:prstGeom>
        </p:spPr>
        <p:txBody>
          <a:bodyPr bIns="0" anchor="b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lang="en-US" sz="3600" b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C8F4D-51E4-A444-8E68-0E8C346FA1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77052B-80A6-2A4F-BB20-C9205BA07266}"/>
              </a:ext>
            </a:extLst>
          </p:cNvPr>
          <p:cNvSpPr/>
          <p:nvPr userDrawn="1"/>
        </p:nvSpPr>
        <p:spPr>
          <a:xfrm>
            <a:off x="609601" y="0"/>
            <a:ext cx="525136" cy="187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6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de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2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51D513-545E-0D47-8DA9-FF4D130FAF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0080" y="1554480"/>
            <a:ext cx="2834640" cy="4846320"/>
          </a:xfrm>
        </p:spPr>
        <p:txBody>
          <a:bodyPr/>
          <a:lstStyle>
            <a:lvl1pPr>
              <a:lnSpc>
                <a:spcPct val="90000"/>
              </a:lnSpc>
              <a:defRPr sz="1800" baseline="0">
                <a:solidFill>
                  <a:schemeClr val="bg1"/>
                </a:solidFill>
              </a:defRPr>
            </a:lvl1pPr>
            <a:lvl2pPr>
              <a:lnSpc>
                <a:spcPct val="90000"/>
              </a:lnSpc>
              <a:buClr>
                <a:schemeClr val="bg1"/>
              </a:buClr>
              <a:defRPr sz="1800" baseline="0">
                <a:solidFill>
                  <a:schemeClr val="bg1"/>
                </a:solidFill>
              </a:defRPr>
            </a:lvl2pPr>
            <a:lvl3pPr marL="850900" indent="-393700">
              <a:tabLst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17437" y="1554480"/>
            <a:ext cx="7334483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3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or Bar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B9B741-08AA-5046-BF6B-F1AAB4DAA2BD}"/>
              </a:ext>
            </a:extLst>
          </p:cNvPr>
          <p:cNvSpPr/>
          <p:nvPr userDrawn="1"/>
        </p:nvSpPr>
        <p:spPr>
          <a:xfrm>
            <a:off x="0" y="0"/>
            <a:ext cx="2030400" cy="6858000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219" y="548640"/>
            <a:ext cx="8134295" cy="1005840"/>
          </a:xfrm>
        </p:spPr>
        <p:txBody>
          <a:bodyPr bIns="0" anchor="t" anchorCtr="0"/>
          <a:lstStyle>
            <a:lvl1pPr>
              <a:lnSpc>
                <a:spcPct val="90000"/>
              </a:lnSpc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3EB2F-ACD1-A041-A1AC-6232FD62B2CE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626B817-D063-F146-879F-8E47B01B1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77220-9F10-7A4B-ABE7-6967DE135B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8218" y="1554480"/>
            <a:ext cx="8134296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52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&amp; Content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FC8468-45BA-4974-A42C-CC4569A5B813}"/>
              </a:ext>
            </a:extLst>
          </p:cNvPr>
          <p:cNvSpPr/>
          <p:nvPr userDrawn="1"/>
        </p:nvSpPr>
        <p:spPr>
          <a:xfrm>
            <a:off x="0" y="-1"/>
            <a:ext cx="12192000" cy="1188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731520"/>
          </a:xfrm>
        </p:spPr>
        <p:txBody>
          <a:bodyPr bIns="0"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554480"/>
            <a:ext cx="1088136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6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rignt Blue Backgroun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83ACCB16-F086-C24C-A9DF-6DFFF6D9DED6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AD51ED0-177B-FC40-A856-3379573F6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CBA96-DB2A-2646-B1FC-521FE50A2D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920240"/>
            <a:ext cx="7315200" cy="3840480"/>
          </a:xfrm>
          <a:solidFill>
            <a:schemeClr val="accent4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1" i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396A8B69-CDAF-2D45-83D9-2A98CA81E8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71048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94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077620CD-57DC-5349-92EE-F5CBABCA23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41798" y="2537116"/>
            <a:ext cx="4708404" cy="107092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5FA959A-5524-FD45-9060-A2F7D27DA5C5}"/>
              </a:ext>
            </a:extLst>
          </p:cNvPr>
          <p:cNvSpPr txBox="1"/>
          <p:nvPr userDrawn="1"/>
        </p:nvSpPr>
        <p:spPr>
          <a:xfrm>
            <a:off x="7415784" y="6440708"/>
            <a:ext cx="44348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© 2020 Blue Prism Limited. “Blue Prism”, the “Blue Prism” logo and Prism device are either trademarks or registered trademarks of Blue Prism Limited and its affiliates. All Rights Reserved.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75A71C-B2B2-FB4F-BF48-6AC388465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31793-8848-7F4C-93FF-9F8EC8A3DE34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A3E7E5-DF56-A640-93AB-EB036B5378B5}"/>
              </a:ext>
            </a:extLst>
          </p:cNvPr>
          <p:cNvSpPr/>
          <p:nvPr userDrawn="1"/>
        </p:nvSpPr>
        <p:spPr>
          <a:xfrm>
            <a:off x="3589866" y="3873868"/>
            <a:ext cx="5012271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50" dirty="0">
                <a:solidFill>
                  <a:schemeClr val="tx2"/>
                </a:solidFill>
              </a:rPr>
              <a:t>A Digital Workforce for Every Enterprise</a:t>
            </a:r>
          </a:p>
        </p:txBody>
      </p:sp>
    </p:spTree>
    <p:extLst>
      <p:ext uri="{BB962C8B-B14F-4D97-AF65-F5344CB8AC3E}">
        <p14:creationId xmlns:p14="http://schemas.microsoft.com/office/powerpoint/2010/main" val="240973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8466B-440E-A04C-B901-A3901598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3808" y="0"/>
            <a:ext cx="6108192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521BA-00CD-F140-BB62-62093AE75EE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4A29752-FB82-3B4D-B1A0-32110296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 lang="en-US" sz="3999" b="0" i="0" kern="1200" cap="all" baseline="0" dirty="0" smtClean="0">
                <a:solidFill>
                  <a:schemeClr val="tx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0FBF160-493B-AA48-9079-8533D7030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lang="en-US" sz="1800" b="0" i="0" kern="1200" cap="none" baseline="0" smtClean="0">
                <a:solidFill>
                  <a:schemeClr val="tx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4DBAE3-2589-EC46-BC7C-8C33B77815F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B00985-3D1B-C244-8CD2-FA9D65A61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C2B3CC2-3208-7F4C-AC52-B84CEFAC1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457200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0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077620CD-57DC-5349-92EE-F5CBABCA23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41798" y="2537116"/>
            <a:ext cx="4708404" cy="107092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5FA959A-5524-FD45-9060-A2F7D27DA5C5}"/>
              </a:ext>
            </a:extLst>
          </p:cNvPr>
          <p:cNvSpPr txBox="1"/>
          <p:nvPr userDrawn="1"/>
        </p:nvSpPr>
        <p:spPr>
          <a:xfrm>
            <a:off x="7415784" y="6440708"/>
            <a:ext cx="443484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© 2020 Blue Prism Limited. “Blue Prism”, the “Blue Prism” logo and Prism device are either trademarks or registered trademarks of Blue Prism Limited and its affiliates. All Rights Reserved.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75A71C-B2B2-FB4F-BF48-6AC388465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C31793-8848-7F4C-93FF-9F8EC8A3DE34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A3E7E5-DF56-A640-93AB-EB036B5378B5}"/>
              </a:ext>
            </a:extLst>
          </p:cNvPr>
          <p:cNvSpPr/>
          <p:nvPr userDrawn="1"/>
        </p:nvSpPr>
        <p:spPr>
          <a:xfrm>
            <a:off x="3589866" y="3873868"/>
            <a:ext cx="5012271" cy="4231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50" dirty="0">
                <a:solidFill>
                  <a:schemeClr val="bg1"/>
                </a:solidFill>
              </a:rPr>
              <a:t>A Digital Workforce for Every Enterprise</a:t>
            </a:r>
          </a:p>
        </p:txBody>
      </p:sp>
    </p:spTree>
    <p:extLst>
      <p:ext uri="{BB962C8B-B14F-4D97-AF65-F5344CB8AC3E}">
        <p14:creationId xmlns:p14="http://schemas.microsoft.com/office/powerpoint/2010/main" val="406501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8466B-440E-A04C-B901-A3901598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3808" y="0"/>
            <a:ext cx="6108192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521BA-00CD-F140-BB62-62093AE75EE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320"/>
              </a:spcBef>
            </a:pPr>
            <a:endParaRPr lang="en-US" sz="2400" b="0" i="0" dirty="0" err="1">
              <a:solidFill>
                <a:schemeClr val="bg1"/>
              </a:solidFill>
              <a:latin typeface="Arial Nova" panose="020B0504020202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4A29752-FB82-3B4D-B1A0-32110296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 lang="en-US" sz="3999" b="0" i="0" kern="1200" cap="all" baseline="0" dirty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0FBF160-493B-AA48-9079-8533D7030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lang="en-US" sz="1800" b="0" i="0" kern="1200" cap="none" baseline="0" smtClean="0">
                <a:solidFill>
                  <a:schemeClr val="bg1"/>
                </a:solidFill>
                <a:latin typeface="Arial Nova" panose="020B0504020202020204" pitchFamily="34" charset="0"/>
                <a:ea typeface="Source Sans Pro" panose="020B0503030403020204" pitchFamily="34" charset="0"/>
                <a:cs typeface="Calibri Ligh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4DBAE3-2589-EC46-BC7C-8C33B77815F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2CB00985-3D1B-C244-8CD2-FA9D65A61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bg2"/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C2B3CC2-3208-7F4C-AC52-B84CEFAC1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" y="457200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8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371600"/>
            <a:ext cx="1088136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7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F649-A256-7D48-B6AE-590A1FE2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067AB-0FC4-4D43-BC29-3B4041F1E7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09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3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8CD795C-A855-4043-BF5C-AC35A383FF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7200"/>
            <a:ext cx="5212080" cy="914400"/>
          </a:xfrm>
        </p:spPr>
        <p:txBody>
          <a:bodyPr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371600"/>
            <a:ext cx="521208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8CD795C-A855-4043-BF5C-AC35A383FF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79" y="1416247"/>
            <a:ext cx="2507384" cy="208632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4C00D8-3841-E443-8714-7E4B29EA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8" y="457200"/>
            <a:ext cx="10881360" cy="914400"/>
          </a:xfrm>
        </p:spPr>
        <p:txBody>
          <a:bodyPr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86FB-0691-2847-9866-ECE3B36F43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/>
          <a:lstStyle/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B206EC-0277-40B5-A902-5774A7F778E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1976" y="1416247"/>
            <a:ext cx="6685808" cy="20863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746F416-2A6D-4641-9C1B-110780D159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78" y="3831120"/>
            <a:ext cx="2507384" cy="2092875"/>
          </a:xfrm>
          <a:solidFill>
            <a:schemeClr val="bg2"/>
          </a:solidFill>
        </p:spPr>
        <p:txBody>
          <a:bodyPr lIns="182880" tIns="182880" rIns="182880" bIns="182880"/>
          <a:lstStyle>
            <a:lvl1pPr>
              <a:defRPr sz="1400" baseline="0">
                <a:solidFill>
                  <a:schemeClr val="tx2"/>
                </a:solidFill>
              </a:defRPr>
            </a:lvl1pPr>
            <a:lvl2pPr>
              <a:defRPr sz="1400" baseline="0">
                <a:solidFill>
                  <a:schemeClr val="tx2"/>
                </a:solidFill>
              </a:defRPr>
            </a:lvl2pPr>
            <a:lvl3pPr>
              <a:defRPr sz="1400" baseline="0">
                <a:solidFill>
                  <a:schemeClr val="tx2"/>
                </a:solidFill>
              </a:defRPr>
            </a:lvl3pPr>
            <a:lvl4pPr>
              <a:defRPr sz="14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F326B64C-F29E-864A-864F-DE4F232F663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1588" y="3831120"/>
            <a:ext cx="6686550" cy="2092874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6898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2B2722D-739C-9E4C-BFBC-FF309635ECA3}"/>
              </a:ext>
            </a:extLst>
          </p:cNvPr>
          <p:cNvSpPr txBox="1"/>
          <p:nvPr userDrawn="1"/>
        </p:nvSpPr>
        <p:spPr>
          <a:xfrm>
            <a:off x="640080" y="6563817"/>
            <a:ext cx="541815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spAutoFit/>
          </a:bodyPr>
          <a:lstStyle/>
          <a:p>
            <a: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Arial Nova" panose="020B0504020202020204" pitchFamily="34" charset="0"/>
                <a:ea typeface="Helvetica Neue"/>
                <a:cs typeface="Helvetica Neue"/>
                <a:sym typeface="Helvetica Neue"/>
              </a:rPr>
              <a:t>Confidential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C51E2-6C0D-204F-BD5F-6496BD80F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1371600"/>
            <a:ext cx="10881360" cy="5029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BBF29-8765-8A4B-8AAA-ED71D5993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defRPr>
            </a:lvl1pPr>
          </a:lstStyle>
          <a:p>
            <a:fld id="{4B0EDFBC-7666-BA46-8E94-F83EDA5B54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Placeholder 15">
            <a:extLst>
              <a:ext uri="{FF2B5EF4-FFF2-40B4-BE49-F238E27FC236}">
                <a16:creationId xmlns:a16="http://schemas.microsoft.com/office/drawing/2014/main" id="{65559CAE-713A-AF45-B24B-CABD78CF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881360" cy="914400"/>
          </a:xfrm>
          <a:prstGeom prst="rect">
            <a:avLst/>
          </a:prstGeom>
        </p:spPr>
        <p:txBody>
          <a:bodyPr vert="horz" lIns="0" tIns="0" rIns="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409D699-45CF-4873-BF0F-014DE08F4E40}"/>
              </a:ext>
            </a:extLst>
          </p:cNvPr>
          <p:cNvSpPr/>
          <p:nvPr userDrawn="1"/>
        </p:nvSpPr>
        <p:spPr>
          <a:xfrm>
            <a:off x="640080" y="0"/>
            <a:ext cx="4572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03D0F0E-45E5-CC44-8C90-154F002E8755}"/>
              </a:ext>
            </a:extLst>
          </p:cNvPr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10671048" y="6503542"/>
            <a:ext cx="887200" cy="20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73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1" r:id="rId2"/>
    <p:sldLayoutId id="2147483756" r:id="rId3"/>
    <p:sldLayoutId id="2147483757" r:id="rId4"/>
    <p:sldLayoutId id="2147483758" r:id="rId5"/>
    <p:sldLayoutId id="2147483701" r:id="rId6"/>
    <p:sldLayoutId id="2147483672" r:id="rId7"/>
    <p:sldLayoutId id="2147483734" r:id="rId8"/>
    <p:sldLayoutId id="2147483770" r:id="rId9"/>
    <p:sldLayoutId id="2147483700" r:id="rId10"/>
    <p:sldLayoutId id="2147483733" r:id="rId11"/>
    <p:sldLayoutId id="2147483732" r:id="rId12"/>
    <p:sldLayoutId id="2147483762" r:id="rId13"/>
    <p:sldLayoutId id="2147483716" r:id="rId14"/>
    <p:sldLayoutId id="2147483675" r:id="rId15"/>
    <p:sldLayoutId id="2147483755" r:id="rId16"/>
    <p:sldLayoutId id="2147483715" r:id="rId17"/>
    <p:sldLayoutId id="2147483686" r:id="rId18"/>
    <p:sldLayoutId id="2147483768" r:id="rId19"/>
    <p:sldLayoutId id="2147483764" r:id="rId20"/>
    <p:sldLayoutId id="2147483766" r:id="rId21"/>
    <p:sldLayoutId id="2147483769" r:id="rId22"/>
    <p:sldLayoutId id="2147483767" r:id="rId23"/>
    <p:sldLayoutId id="2147483746" r:id="rId24"/>
    <p:sldLayoutId id="2147483752" r:id="rId25"/>
    <p:sldLayoutId id="2147483759" r:id="rId26"/>
    <p:sldLayoutId id="2147483749" r:id="rId27"/>
    <p:sldLayoutId id="2147483737" r:id="rId28"/>
    <p:sldLayoutId id="2147483747" r:id="rId29"/>
    <p:sldLayoutId id="2147483753" r:id="rId30"/>
    <p:sldLayoutId id="2147483760" r:id="rId31"/>
    <p:sldLayoutId id="2147483750" r:id="rId32"/>
    <p:sldLayoutId id="2147483738" r:id="rId33"/>
    <p:sldLayoutId id="2147483748" r:id="rId34"/>
    <p:sldLayoutId id="2147483754" r:id="rId35"/>
    <p:sldLayoutId id="2147483761" r:id="rId36"/>
    <p:sldLayoutId id="2147483751" r:id="rId37"/>
    <p:sldLayoutId id="2147483745" r:id="rId38"/>
    <p:sldLayoutId id="2147483739" r:id="rId39"/>
    <p:sldLayoutId id="2147483763" r:id="rId4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 Nova" panose="020B05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Arial Nova" panose="020B0504020202020204" pitchFamily="34" charset="0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System Font Regular"/>
        <a:buChar char="●"/>
        <a:tabLst/>
        <a:defRPr sz="2000" kern="1200">
          <a:solidFill>
            <a:schemeClr val="tx1">
              <a:lumMod val="65000"/>
              <a:lumOff val="35000"/>
            </a:schemeClr>
          </a:solidFill>
          <a:latin typeface="Arial Nova" panose="020B0504020202020204" pitchFamily="34" charset="0"/>
          <a:ea typeface="+mn-ea"/>
          <a:cs typeface="+mn-cs"/>
        </a:defRPr>
      </a:lvl2pPr>
      <a:lvl3pPr marL="548640" indent="-27432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●"/>
        <a:tabLst/>
        <a:defRPr sz="1800" kern="1200">
          <a:solidFill>
            <a:schemeClr val="tx1">
              <a:lumMod val="65000"/>
              <a:lumOff val="35000"/>
            </a:schemeClr>
          </a:solidFill>
          <a:latin typeface="Arial Nova" panose="020B0504020202020204" pitchFamily="34" charset="0"/>
          <a:ea typeface="+mn-ea"/>
          <a:cs typeface="+mn-cs"/>
        </a:defRPr>
      </a:lvl3pPr>
      <a:lvl4pPr marL="822960" indent="-27432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System Font Regular"/>
        <a:buChar char="●"/>
        <a:tabLst/>
        <a:defRPr sz="1800" kern="1200">
          <a:solidFill>
            <a:schemeClr val="tx1">
              <a:lumMod val="65000"/>
              <a:lumOff val="35000"/>
            </a:schemeClr>
          </a:solidFill>
          <a:latin typeface="Arial Nova" panose="020B0504020202020204" pitchFamily="34" charset="0"/>
          <a:ea typeface="+mn-ea"/>
          <a:cs typeface="+mn-cs"/>
        </a:defRPr>
      </a:lvl4pPr>
      <a:lvl5pPr marL="1097280" indent="-27432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2"/>
        </a:buClr>
        <a:buFont typeface="System Font Regular"/>
        <a:buChar char="●"/>
        <a:tabLst/>
        <a:defRPr sz="1800" kern="1200">
          <a:solidFill>
            <a:schemeClr val="tx1">
              <a:lumMod val="65000"/>
              <a:lumOff val="35000"/>
            </a:schemeClr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orient="horz" pos="4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Placeholder 38">
            <a:extLst>
              <a:ext uri="{FF2B5EF4-FFF2-40B4-BE49-F238E27FC236}">
                <a16:creationId xmlns:a16="http://schemas.microsoft.com/office/drawing/2014/main" id="{C37EEBE1-EE83-7344-AB7A-C7C8E3D973C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3304" b="-53304"/>
          <a:stretch/>
        </p:blipFill>
        <p:spPr>
          <a:xfrm>
            <a:off x="6083301" y="226583"/>
            <a:ext cx="5705046" cy="6404833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0CFC30-0E54-324F-85B4-3FDD1FD6E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873400"/>
            <a:ext cx="4979912" cy="3182213"/>
          </a:xfrm>
        </p:spPr>
        <p:txBody>
          <a:bodyPr anchor="b">
            <a:normAutofit/>
          </a:bodyPr>
          <a:lstStyle/>
          <a:p>
            <a:r>
              <a:rPr lang="en-US" dirty="0"/>
              <a:t>Product Extensibility </a:t>
            </a:r>
            <a:r>
              <a:rPr lang="en-US" b="1" dirty="0">
                <a:solidFill>
                  <a:schemeClr val="accent2"/>
                </a:solidFill>
              </a:rPr>
              <a:t>architecture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D3EC8-8335-DE4C-BA2B-839F549DA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297680"/>
            <a:ext cx="4979911" cy="1920240"/>
          </a:xfrm>
        </p:spPr>
        <p:txBody>
          <a:bodyPr>
            <a:normAutofit/>
          </a:bodyPr>
          <a:lstStyle/>
          <a:p>
            <a:r>
              <a:rPr lang="en-US" dirty="0"/>
              <a:t>Paul Nerger</a:t>
            </a:r>
          </a:p>
          <a:p>
            <a:r>
              <a:rPr lang="en-US" dirty="0"/>
              <a:t>VP, Digital Exchange</a:t>
            </a:r>
          </a:p>
        </p:txBody>
      </p:sp>
    </p:spTree>
    <p:extLst>
      <p:ext uri="{BB962C8B-B14F-4D97-AF65-F5344CB8AC3E}">
        <p14:creationId xmlns:p14="http://schemas.microsoft.com/office/powerpoint/2010/main" val="414859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F656A8-DD4A-4A86-86DD-565B4B6DF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994" y="1469724"/>
            <a:ext cx="5491762" cy="1362904"/>
          </a:xfrm>
        </p:spPr>
        <p:txBody>
          <a:bodyPr/>
          <a:lstStyle/>
          <a:p>
            <a:r>
              <a:rPr lang="en-US" dirty="0"/>
              <a:t>What are the Four file types in a Package?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5A04FDD-9419-4580-9ACB-6CB14F4C5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692" y="3142695"/>
            <a:ext cx="5555739" cy="3075225"/>
          </a:xfrm>
        </p:spPr>
        <p:txBody>
          <a:bodyPr/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Required - Metadata file describes the package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Optional - Software files are executable and DLLs that need to be positioned in the target system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Optional - Content files are supporting files such as HTML and CSS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Optional - Scripts are Windows PowerShell scripts that are run to perform different</a:t>
            </a:r>
            <a:endParaRPr lang="en-US" sz="1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5F21B-BF4B-4B1C-B153-004256849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B75660-991F-4592-B7D6-FBF4AF49CA76}"/>
              </a:ext>
            </a:extLst>
          </p:cNvPr>
          <p:cNvGrpSpPr/>
          <p:nvPr/>
        </p:nvGrpSpPr>
        <p:grpSpPr>
          <a:xfrm>
            <a:off x="6320267" y="765698"/>
            <a:ext cx="5555739" cy="5326603"/>
            <a:chOff x="6384246" y="221941"/>
            <a:chExt cx="5555739" cy="5326603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FCF92179-7B56-433C-BD94-0499EDC93A19}"/>
                </a:ext>
              </a:extLst>
            </p:cNvPr>
            <p:cNvSpPr/>
            <p:nvPr/>
          </p:nvSpPr>
          <p:spPr>
            <a:xfrm>
              <a:off x="6384246" y="221941"/>
              <a:ext cx="5555739" cy="5326603"/>
            </a:xfrm>
            <a:prstGeom prst="roundRect">
              <a:avLst>
                <a:gd name="adj" fmla="val 3884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/>
                <a:t>Blue Prism package – a zip archive 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0C34F4-80B1-4A23-A228-F6D52716A252}"/>
                </a:ext>
              </a:extLst>
            </p:cNvPr>
            <p:cNvSpPr/>
            <p:nvPr/>
          </p:nvSpPr>
          <p:spPr>
            <a:xfrm>
              <a:off x="6798365" y="924340"/>
              <a:ext cx="4894523" cy="2373809"/>
            </a:xfrm>
            <a:prstGeom prst="rect">
              <a:avLst/>
            </a:prstGeom>
            <a:solidFill>
              <a:srgbClr val="D016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i="1" dirty="0"/>
                <a:t>Metadata </a:t>
              </a:r>
              <a:r>
                <a:rPr lang="en-US" dirty="0"/>
                <a:t>– XML using the NuGet format  extended for our purposes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Tile, Version, and Description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Secure Signature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Dependencies on other packages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Software and content file manifest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Where each software and content file should be copied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F48237C-7276-497A-A219-B737EAEECD09}"/>
                </a:ext>
              </a:extLst>
            </p:cNvPr>
            <p:cNvGrpSpPr/>
            <p:nvPr/>
          </p:nvGrpSpPr>
          <p:grpSpPr>
            <a:xfrm>
              <a:off x="6798365" y="3559852"/>
              <a:ext cx="1501453" cy="1703898"/>
              <a:chOff x="6798366" y="4021584"/>
              <a:chExt cx="1501453" cy="1703898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3710B28-90A8-4A30-8061-280F37EE338E}"/>
                  </a:ext>
                </a:extLst>
              </p:cNvPr>
              <p:cNvSpPr/>
              <p:nvPr/>
            </p:nvSpPr>
            <p:spPr>
              <a:xfrm>
                <a:off x="7103166" y="43263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2B505BC-75F1-4CC8-BA5B-FC03A06019DB}"/>
                  </a:ext>
                </a:extLst>
              </p:cNvPr>
              <p:cNvSpPr/>
              <p:nvPr/>
            </p:nvSpPr>
            <p:spPr>
              <a:xfrm>
                <a:off x="6950766" y="41739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79CE6F9-92C0-4629-83D5-A12A3CCAEE19}"/>
                  </a:ext>
                </a:extLst>
              </p:cNvPr>
              <p:cNvSpPr/>
              <p:nvPr/>
            </p:nvSpPr>
            <p:spPr>
              <a:xfrm>
                <a:off x="6798366" y="40215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Software files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D192B6F-B6E8-4C4D-A36A-B169FA1C34F0}"/>
                </a:ext>
              </a:extLst>
            </p:cNvPr>
            <p:cNvGrpSpPr/>
            <p:nvPr/>
          </p:nvGrpSpPr>
          <p:grpSpPr>
            <a:xfrm>
              <a:off x="8494900" y="3559852"/>
              <a:ext cx="1501453" cy="1703898"/>
              <a:chOff x="8494901" y="4021584"/>
              <a:chExt cx="1501453" cy="1703898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AE7856A-1732-4B7B-BCCC-674B027EAA32}"/>
                  </a:ext>
                </a:extLst>
              </p:cNvPr>
              <p:cNvSpPr/>
              <p:nvPr/>
            </p:nvSpPr>
            <p:spPr>
              <a:xfrm>
                <a:off x="8799701" y="43263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688B472-B1E9-4101-B194-397FC10A26AC}"/>
                  </a:ext>
                </a:extLst>
              </p:cNvPr>
              <p:cNvSpPr/>
              <p:nvPr/>
            </p:nvSpPr>
            <p:spPr>
              <a:xfrm>
                <a:off x="8647301" y="41739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DDD87F6-1D16-4D50-B7E4-F2986FC43C20}"/>
                  </a:ext>
                </a:extLst>
              </p:cNvPr>
              <p:cNvSpPr/>
              <p:nvPr/>
            </p:nvSpPr>
            <p:spPr>
              <a:xfrm>
                <a:off x="8494901" y="40215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Content files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B10DC75-13E5-401C-8B00-3B8CF04649D4}"/>
                </a:ext>
              </a:extLst>
            </p:cNvPr>
            <p:cNvGrpSpPr/>
            <p:nvPr/>
          </p:nvGrpSpPr>
          <p:grpSpPr>
            <a:xfrm>
              <a:off x="10191435" y="3559852"/>
              <a:ext cx="1501453" cy="1703898"/>
              <a:chOff x="10191436" y="4021584"/>
              <a:chExt cx="1501453" cy="1703898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F6C1FD9-7731-47B5-9B8F-D732AE76E2CF}"/>
                  </a:ext>
                </a:extLst>
              </p:cNvPr>
              <p:cNvSpPr/>
              <p:nvPr/>
            </p:nvSpPr>
            <p:spPr>
              <a:xfrm>
                <a:off x="10496236" y="43263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225D263-06FB-4CF5-8E0E-AF222E903D3D}"/>
                  </a:ext>
                </a:extLst>
              </p:cNvPr>
              <p:cNvSpPr/>
              <p:nvPr/>
            </p:nvSpPr>
            <p:spPr>
              <a:xfrm>
                <a:off x="10343836" y="41739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B8BABA1-5879-454F-8664-978EE6BC66AC}"/>
                  </a:ext>
                </a:extLst>
              </p:cNvPr>
              <p:cNvSpPr/>
              <p:nvPr/>
            </p:nvSpPr>
            <p:spPr>
              <a:xfrm>
                <a:off x="10191436" y="40215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Install, Upgrade, Remove scripts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56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B0CE0B-7F47-495B-BAC9-896DC0C5F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598" y="1043732"/>
            <a:ext cx="4798228" cy="1878372"/>
          </a:xfrm>
        </p:spPr>
        <p:txBody>
          <a:bodyPr/>
          <a:lstStyle/>
          <a:p>
            <a:r>
              <a:rPr lang="en-US" dirty="0"/>
              <a:t>What does Metadata look like?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28E0D07-1403-4AE1-80B7-F46FB512E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599" y="3170582"/>
            <a:ext cx="4798228" cy="3047337"/>
          </a:xfrm>
        </p:spPr>
        <p:txBody>
          <a:bodyPr/>
          <a:lstStyle/>
          <a:p>
            <a:r>
              <a:rPr lang="en-US" dirty="0"/>
              <a:t>Based upon the .</a:t>
            </a:r>
            <a:r>
              <a:rPr lang="en-US" dirty="0" err="1"/>
              <a:t>nuspec</a:t>
            </a:r>
            <a:r>
              <a:rPr lang="en-US" dirty="0"/>
              <a:t> XML descriptor an open source format from Microsoft and extended by Chocolatey</a:t>
            </a:r>
          </a:p>
          <a:p>
            <a:endParaRPr lang="en-US" dirty="0"/>
          </a:p>
          <a:p>
            <a:r>
              <a:rPr lang="en-US" dirty="0"/>
              <a:t>Then extended by Blue Prism to accommodate new package features: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Signing of the package by Blue Prism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Optional signing of packages by customers for DX Private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License Management Facility (LMF) to license the packages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ED139-9BA4-4DC8-8E8E-4B67A67FA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987D5F-7247-4DCA-8E10-C6BAF1AC8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8510" y="0"/>
            <a:ext cx="66013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2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5CAFA4-AC6F-4113-9385-701E923B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DX V2.0 Work?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71B7A6E-7C3C-471A-BBDC-9B1BE79010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15994" y="1826137"/>
            <a:ext cx="3158726" cy="44832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Meta-data is no longer held in a Relational Database but a Not Only SQL Database (NOSQL)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Packages are submitted to the DX where they are indexed by the NOSQL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Metadata is held in the packaged .</a:t>
            </a:r>
            <a:r>
              <a:rPr lang="en-US" dirty="0" err="1"/>
              <a:t>nuspec</a:t>
            </a:r>
            <a:r>
              <a:rPr lang="en-US" dirty="0"/>
              <a:t>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DX knows how to search and filter packages based upon .</a:t>
            </a:r>
            <a:r>
              <a:rPr lang="en-US" dirty="0" err="1"/>
              <a:t>nuspec</a:t>
            </a:r>
            <a:r>
              <a:rPr lang="en-US" dirty="0"/>
              <a:t>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DX APIs know how to return metadata based upon GraphQL APIs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8939-C658-4C51-ABFF-ECB4849EA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0604D5E-B8A2-4B0A-997D-A9A6501D21B9}"/>
              </a:ext>
            </a:extLst>
          </p:cNvPr>
          <p:cNvSpPr/>
          <p:nvPr/>
        </p:nvSpPr>
        <p:spPr>
          <a:xfrm>
            <a:off x="4696288" y="1704843"/>
            <a:ext cx="6649375" cy="46844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NOSQL Database such as MongoDB</a:t>
            </a: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C749FA1-C1E9-45D2-A485-F7DD1D877487}"/>
              </a:ext>
            </a:extLst>
          </p:cNvPr>
          <p:cNvSpPr/>
          <p:nvPr/>
        </p:nvSpPr>
        <p:spPr>
          <a:xfrm>
            <a:off x="4696288" y="2341039"/>
            <a:ext cx="3158726" cy="3475021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D01678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00000"/>
                </a:solidFill>
              </a:rPr>
              <a:t>Local DX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17ACE8C-8C8B-4EF9-9270-B3CEE6602C25}"/>
              </a:ext>
            </a:extLst>
          </p:cNvPr>
          <p:cNvSpPr/>
          <p:nvPr/>
        </p:nvSpPr>
        <p:spPr>
          <a:xfrm>
            <a:off x="8186936" y="2330977"/>
            <a:ext cx="3158726" cy="3475020"/>
          </a:xfrm>
          <a:prstGeom prst="roundRect">
            <a:avLst>
              <a:gd name="adj" fmla="val 5797"/>
            </a:avLst>
          </a:prstGeom>
          <a:noFill/>
          <a:ln w="12700">
            <a:solidFill>
              <a:srgbClr val="D01678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C00000"/>
                </a:solidFill>
              </a:rPr>
              <a:t>Remote DX</a:t>
            </a:r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8220B628-7AB1-43C1-831B-73D5BB4DD428}"/>
              </a:ext>
            </a:extLst>
          </p:cNvPr>
          <p:cNvSpPr/>
          <p:nvPr/>
        </p:nvSpPr>
        <p:spPr>
          <a:xfrm>
            <a:off x="4761474" y="2901361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A</a:t>
            </a:r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5D5A1E11-7B8C-4BA0-8AA6-1F06270E0FF1}"/>
              </a:ext>
            </a:extLst>
          </p:cNvPr>
          <p:cNvSpPr/>
          <p:nvPr/>
        </p:nvSpPr>
        <p:spPr>
          <a:xfrm>
            <a:off x="6805621" y="2901360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F</a:t>
            </a:r>
          </a:p>
        </p:txBody>
      </p:sp>
      <p:sp>
        <p:nvSpPr>
          <p:cNvPr id="15" name="Cube 14">
            <a:extLst>
              <a:ext uri="{FF2B5EF4-FFF2-40B4-BE49-F238E27FC236}">
                <a16:creationId xmlns:a16="http://schemas.microsoft.com/office/drawing/2014/main" id="{EC6BCFBE-C158-4CE5-A5BE-93A1792BE487}"/>
              </a:ext>
            </a:extLst>
          </p:cNvPr>
          <p:cNvSpPr/>
          <p:nvPr/>
        </p:nvSpPr>
        <p:spPr>
          <a:xfrm>
            <a:off x="4761474" y="3877110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G</a:t>
            </a:r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E80D890E-67E2-4E7E-A165-A663D40231B0}"/>
              </a:ext>
            </a:extLst>
          </p:cNvPr>
          <p:cNvSpPr/>
          <p:nvPr/>
        </p:nvSpPr>
        <p:spPr>
          <a:xfrm>
            <a:off x="5785462" y="2901361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 err="1">
                <a:solidFill>
                  <a:schemeClr val="tx1"/>
                </a:solidFill>
              </a:rPr>
              <a:t>PackageD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2FD9AFD-6603-48B1-A19E-6791894C94D7}"/>
              </a:ext>
            </a:extLst>
          </p:cNvPr>
          <p:cNvSpPr/>
          <p:nvPr/>
        </p:nvSpPr>
        <p:spPr>
          <a:xfrm>
            <a:off x="4696288" y="919170"/>
            <a:ext cx="3364636" cy="69412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  <a:latin typeface="Arial Nova" panose="020B0504020202020204" pitchFamily="34" charset="0"/>
              </a:rPr>
              <a:t>DLL with CRUD methods for Packages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5F368AB-1C97-439C-B0EC-D7D68A35BBD6}"/>
              </a:ext>
            </a:extLst>
          </p:cNvPr>
          <p:cNvSpPr/>
          <p:nvPr/>
        </p:nvSpPr>
        <p:spPr>
          <a:xfrm>
            <a:off x="8186936" y="919170"/>
            <a:ext cx="3158726" cy="69412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  <a:latin typeface="Arial Nova" panose="020B0504020202020204" pitchFamily="34" charset="0"/>
              </a:rPr>
              <a:t>API for Search, Download, and Execute Packages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D1BF882-970D-49F9-9699-B47B0FC749A4}"/>
              </a:ext>
            </a:extLst>
          </p:cNvPr>
          <p:cNvSpPr/>
          <p:nvPr/>
        </p:nvSpPr>
        <p:spPr>
          <a:xfrm>
            <a:off x="4696288" y="219688"/>
            <a:ext cx="6489576" cy="39911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dirty="0">
                <a:solidFill>
                  <a:schemeClr val="bg1"/>
                </a:solidFill>
                <a:latin typeface="Arial Nova" panose="020B0504020202020204" pitchFamily="34" charset="0"/>
              </a:rPr>
              <a:t>Reference App for building in the Package Manager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46B15AA-FBFB-4571-B081-2EC9E0EDC67C}"/>
              </a:ext>
            </a:extLst>
          </p:cNvPr>
          <p:cNvSpPr/>
          <p:nvPr/>
        </p:nvSpPr>
        <p:spPr>
          <a:xfrm>
            <a:off x="4367763" y="786552"/>
            <a:ext cx="7324128" cy="5614248"/>
          </a:xfrm>
          <a:prstGeom prst="roundRect">
            <a:avLst>
              <a:gd name="adj" fmla="val 5797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EA76E237-26EA-412D-AB1A-22CBDF248929}"/>
              </a:ext>
            </a:extLst>
          </p:cNvPr>
          <p:cNvSpPr/>
          <p:nvPr/>
        </p:nvSpPr>
        <p:spPr>
          <a:xfrm>
            <a:off x="8256571" y="2901361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A</a:t>
            </a:r>
          </a:p>
        </p:txBody>
      </p:sp>
      <p:sp>
        <p:nvSpPr>
          <p:cNvPr id="30" name="Cube 29">
            <a:extLst>
              <a:ext uri="{FF2B5EF4-FFF2-40B4-BE49-F238E27FC236}">
                <a16:creationId xmlns:a16="http://schemas.microsoft.com/office/drawing/2014/main" id="{20F73F9B-AE95-4D23-8111-504068E128D3}"/>
              </a:ext>
            </a:extLst>
          </p:cNvPr>
          <p:cNvSpPr/>
          <p:nvPr/>
        </p:nvSpPr>
        <p:spPr>
          <a:xfrm>
            <a:off x="10300718" y="2901360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C</a:t>
            </a:r>
          </a:p>
        </p:txBody>
      </p:sp>
      <p:sp>
        <p:nvSpPr>
          <p:cNvPr id="31" name="Cube 30">
            <a:extLst>
              <a:ext uri="{FF2B5EF4-FFF2-40B4-BE49-F238E27FC236}">
                <a16:creationId xmlns:a16="http://schemas.microsoft.com/office/drawing/2014/main" id="{2D6DB550-ADDB-4440-B3FA-A2952637547E}"/>
              </a:ext>
            </a:extLst>
          </p:cNvPr>
          <p:cNvSpPr/>
          <p:nvPr/>
        </p:nvSpPr>
        <p:spPr>
          <a:xfrm>
            <a:off x="9280559" y="2901361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B</a:t>
            </a:r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8998D952-0AF0-4E48-9CEE-FDD62FA2CC41}"/>
              </a:ext>
            </a:extLst>
          </p:cNvPr>
          <p:cNvSpPr/>
          <p:nvPr/>
        </p:nvSpPr>
        <p:spPr>
          <a:xfrm>
            <a:off x="8219353" y="3837485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D</a:t>
            </a:r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AD2C5B9E-C9CF-4FC4-9B5A-B0F8848EB640}"/>
              </a:ext>
            </a:extLst>
          </p:cNvPr>
          <p:cNvSpPr/>
          <p:nvPr/>
        </p:nvSpPr>
        <p:spPr>
          <a:xfrm>
            <a:off x="10294501" y="3814343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F</a:t>
            </a:r>
          </a:p>
        </p:txBody>
      </p:sp>
      <p:sp>
        <p:nvSpPr>
          <p:cNvPr id="34" name="Cube 33">
            <a:extLst>
              <a:ext uri="{FF2B5EF4-FFF2-40B4-BE49-F238E27FC236}">
                <a16:creationId xmlns:a16="http://schemas.microsoft.com/office/drawing/2014/main" id="{9D715A3E-1E3C-4F9D-AF3B-696535A1C7C0}"/>
              </a:ext>
            </a:extLst>
          </p:cNvPr>
          <p:cNvSpPr/>
          <p:nvPr/>
        </p:nvSpPr>
        <p:spPr>
          <a:xfrm>
            <a:off x="9243341" y="3837485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E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126EA2EA-6C16-4462-B314-FB74FC6019E4}"/>
              </a:ext>
            </a:extLst>
          </p:cNvPr>
          <p:cNvSpPr/>
          <p:nvPr/>
        </p:nvSpPr>
        <p:spPr>
          <a:xfrm>
            <a:off x="8219353" y="4764878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G</a:t>
            </a:r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8C3B3E57-2DF6-444D-BA44-5ED08E54F685}"/>
              </a:ext>
            </a:extLst>
          </p:cNvPr>
          <p:cNvSpPr/>
          <p:nvPr/>
        </p:nvSpPr>
        <p:spPr>
          <a:xfrm>
            <a:off x="10264383" y="4725252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I</a:t>
            </a:r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F23D96BC-8C76-499A-AF9D-A6E07F88E59B}"/>
              </a:ext>
            </a:extLst>
          </p:cNvPr>
          <p:cNvSpPr/>
          <p:nvPr/>
        </p:nvSpPr>
        <p:spPr>
          <a:xfrm>
            <a:off x="9243341" y="4764878"/>
            <a:ext cx="976544" cy="887767"/>
          </a:xfrm>
          <a:prstGeom prst="cub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dirty="0">
                <a:solidFill>
                  <a:schemeClr val="tx1"/>
                </a:solidFill>
              </a:rPr>
              <a:t>Package 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75EC739-7F7B-4154-AF42-E88582E59632}"/>
              </a:ext>
            </a:extLst>
          </p:cNvPr>
          <p:cNvSpPr txBox="1"/>
          <p:nvPr/>
        </p:nvSpPr>
        <p:spPr>
          <a:xfrm>
            <a:off x="4598633" y="6072326"/>
            <a:ext cx="32563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DX 2.0 with Integrated Package Manager</a:t>
            </a:r>
          </a:p>
        </p:txBody>
      </p:sp>
    </p:spTree>
    <p:extLst>
      <p:ext uri="{BB962C8B-B14F-4D97-AF65-F5344CB8AC3E}">
        <p14:creationId xmlns:p14="http://schemas.microsoft.com/office/powerpoint/2010/main" val="415999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10F8E-EB2B-4DC6-BB51-ADE11B59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Security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7B616-10E3-45A9-93AE-8FD2C22EF59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How do customers know that the package can be trusted?</a:t>
            </a:r>
          </a:p>
          <a:p>
            <a:endParaRPr lang="en-US" dirty="0"/>
          </a:p>
          <a:p>
            <a:r>
              <a:rPr lang="en-US" dirty="0"/>
              <a:t>How can partners protect the IP that is in their packages?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FA3F3-C6AA-46F9-96A7-33450A2F0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2B30F40-503E-46D4-866B-83E38135A72A}"/>
              </a:ext>
            </a:extLst>
          </p:cNvPr>
          <p:cNvSpPr txBox="1">
            <a:spLocks/>
          </p:cNvSpPr>
          <p:nvPr/>
        </p:nvSpPr>
        <p:spPr>
          <a:xfrm>
            <a:off x="3961727" y="92738"/>
            <a:ext cx="3868377" cy="65204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System Font Regular"/>
              <a:buChar char="●"/>
              <a:tabLst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54864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82296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109728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Package Trust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public packages on the DX are scanned using a Digital Worker that flags malware and potentially dangerous software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Digital Worker also checks to manifest against the package content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public packages on the DX are signed using an asynchronous key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Default action is to only install packages that are properly signed by Blue Prism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Optional – issuing of certs to DX Private customers allowing them to sign their own packages 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8ADDA75-F1EC-4F02-8C17-785F2EEF5776}"/>
              </a:ext>
            </a:extLst>
          </p:cNvPr>
          <p:cNvSpPr txBox="1">
            <a:spLocks/>
          </p:cNvSpPr>
          <p:nvPr/>
        </p:nvSpPr>
        <p:spPr>
          <a:xfrm>
            <a:off x="7830104" y="97882"/>
            <a:ext cx="3868377" cy="65204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System Font Regular"/>
              <a:buChar char="●"/>
              <a:tabLst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54864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82296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109728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IP Protection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package manager will be extended to add a License Manage Facility (LMF) specifically for extensions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Licensed extensions will be wrapped in the LMF using DLLs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LMF will read license files that are distributed independently of the package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LMF will support basic license concepts of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dirty="0"/>
              <a:t>Term Licensing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dirty="0"/>
              <a:t>Perpetual Licensing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en-US" dirty="0"/>
              <a:t>Concurrent Use licenses </a:t>
            </a:r>
          </a:p>
        </p:txBody>
      </p:sp>
    </p:spTree>
    <p:extLst>
      <p:ext uri="{BB962C8B-B14F-4D97-AF65-F5344CB8AC3E}">
        <p14:creationId xmlns:p14="http://schemas.microsoft.com/office/powerpoint/2010/main" val="39959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541D82-3109-B845-9C5E-02593E3383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7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0791E8A-1232-42F5-AFA1-17451E151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994" y="1186835"/>
            <a:ext cx="5373863" cy="4026188"/>
          </a:xfrm>
        </p:spPr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 err="1"/>
              <a:t>ex·ten·si·bil·i·ty</a:t>
            </a:r>
            <a:r>
              <a:rPr lang="en-US" b="1" dirty="0"/>
              <a:t>  </a:t>
            </a:r>
            <a:r>
              <a:rPr lang="en-US" dirty="0"/>
              <a:t>/</a:t>
            </a:r>
            <a:r>
              <a:rPr lang="en-US" dirty="0" err="1"/>
              <a:t>ikˌstensəˈbilədē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i="1" dirty="0"/>
              <a:t>noun - </a:t>
            </a:r>
            <a:r>
              <a:rPr lang="en-US" dirty="0"/>
              <a:t>the ability to be extended or stretched.</a:t>
            </a:r>
          </a:p>
          <a:p>
            <a:endParaRPr lang="en-US" dirty="0"/>
          </a:p>
          <a:p>
            <a:r>
              <a:rPr lang="en-US" dirty="0"/>
              <a:t>"this process considerably diminishes the extensibility of the material“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COMPUTING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74320" lvl="2" indent="0" algn="l">
              <a:buNone/>
            </a:pPr>
            <a:r>
              <a:rPr lang="en-US" dirty="0">
                <a:solidFill>
                  <a:schemeClr val="bg1"/>
                </a:solidFill>
              </a:rPr>
              <a:t>the quality of being designed to allow the addition of new capabilities or functionality.</a:t>
            </a:r>
          </a:p>
          <a:p>
            <a:pPr marL="274320" lvl="2" indent="0" algn="l">
              <a:buNone/>
            </a:pPr>
            <a:r>
              <a:rPr lang="en-US" dirty="0">
                <a:solidFill>
                  <a:schemeClr val="bg1"/>
                </a:solidFill>
              </a:rPr>
              <a:t>"the software has been written from the ground up for extensibility and customization“</a:t>
            </a:r>
          </a:p>
          <a:p>
            <a:pPr marL="274320" lvl="2" indent="0" algn="l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lvl="1" indent="-182880" algn="l"/>
            <a:r>
              <a:rPr lang="en-US" i="1" dirty="0">
                <a:solidFill>
                  <a:schemeClr val="bg1"/>
                </a:solidFill>
              </a:rPr>
              <a:t>Source: </a:t>
            </a:r>
            <a:r>
              <a:rPr lang="en-US" dirty="0">
                <a:solidFill>
                  <a:schemeClr val="bg1"/>
                </a:solidFill>
              </a:rPr>
              <a:t>Oxford English Dictionary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CE52D2-F945-42E1-A04D-436AEE688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D928D05B-41FF-42AD-A2D2-F98C09B5E44C}"/>
              </a:ext>
            </a:extLst>
          </p:cNvPr>
          <p:cNvSpPr txBox="1">
            <a:spLocks/>
          </p:cNvSpPr>
          <p:nvPr/>
        </p:nvSpPr>
        <p:spPr>
          <a:xfrm>
            <a:off x="6127378" y="15794"/>
            <a:ext cx="6064622" cy="65204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System Font Regular"/>
              <a:buChar char="●"/>
              <a:tabLst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54864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82296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109728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does this mean to Blue Prism products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Our products are designed to allow our customers, partners, and employees extend the product functionality and then post it on the DX for sharing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Each product utilizes a package manager that allows extensions to be: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dirty="0"/>
              <a:t>Placed into packages for installation, update, and removal from the target product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dirty="0"/>
              <a:t>Packages can be published on repository (i.e., the DX) for </a:t>
            </a:r>
          </a:p>
          <a:p>
            <a:pPr marL="1005840" lvl="2" indent="-457200">
              <a:buFont typeface="+mj-lt"/>
              <a:buAutoNum type="arabicParenR"/>
            </a:pPr>
            <a:r>
              <a:rPr lang="en-US" dirty="0"/>
              <a:t>Searching</a:t>
            </a:r>
          </a:p>
          <a:p>
            <a:pPr marL="1005840" lvl="2" indent="-457200">
              <a:buFont typeface="+mj-lt"/>
              <a:buAutoNum type="arabicParenR"/>
            </a:pPr>
            <a:r>
              <a:rPr lang="en-US" dirty="0"/>
              <a:t>Browsing</a:t>
            </a:r>
          </a:p>
          <a:p>
            <a:pPr marL="1005840" lvl="2" indent="-457200">
              <a:buFont typeface="+mj-lt"/>
              <a:buAutoNum type="arabicParenR"/>
            </a:pPr>
            <a:r>
              <a:rPr lang="en-US" dirty="0"/>
              <a:t>Viewing</a:t>
            </a:r>
          </a:p>
          <a:p>
            <a:pPr marL="1005840" lvl="2" indent="-457200">
              <a:buFont typeface="+mj-lt"/>
              <a:buAutoNum type="arabicParenR"/>
            </a:pPr>
            <a:r>
              <a:rPr lang="en-US" dirty="0"/>
              <a:t>Download and install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Installed packages are held in the product for package management</a:t>
            </a:r>
          </a:p>
        </p:txBody>
      </p:sp>
    </p:spTree>
    <p:extLst>
      <p:ext uri="{BB962C8B-B14F-4D97-AF65-F5344CB8AC3E}">
        <p14:creationId xmlns:p14="http://schemas.microsoft.com/office/powerpoint/2010/main" val="385443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000579-6592-4DF0-AA9E-5306C7FB3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products offer extensibility?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EF2AFF2-B3A7-4BC5-A45C-CF8BAED319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5694" y="1926454"/>
            <a:ext cx="3319026" cy="447434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Provide a method for creating the Extensions such as an SDK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Leverage the Package Manager DLL and API 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sz="2000" dirty="0"/>
              <a:t>to create and publish packages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sz="2000" dirty="0"/>
              <a:t>Explore and find packages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sz="2000" dirty="0"/>
              <a:t>Download and install packages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sz="2000" dirty="0"/>
              <a:t>Update Packages</a:t>
            </a:r>
          </a:p>
          <a:p>
            <a:pPr marL="731520" lvl="1" indent="-457200">
              <a:buFont typeface="+mj-lt"/>
              <a:buAutoNum type="alphaLcParenR"/>
            </a:pPr>
            <a:r>
              <a:rPr lang="en-US" sz="2000" dirty="0"/>
              <a:t>Remove Packages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14CB6E-74AA-44F8-8884-8AE374848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3E740AB-8A99-4948-946F-34DE6CF21FB5}"/>
              </a:ext>
            </a:extLst>
          </p:cNvPr>
          <p:cNvSpPr/>
          <p:nvPr/>
        </p:nvSpPr>
        <p:spPr>
          <a:xfrm>
            <a:off x="4234648" y="390618"/>
            <a:ext cx="2963663" cy="4705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Host Blue Prism Product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BE64CB4-D91C-45A2-81AD-981632D99DDB}"/>
              </a:ext>
            </a:extLst>
          </p:cNvPr>
          <p:cNvSpPr/>
          <p:nvPr/>
        </p:nvSpPr>
        <p:spPr>
          <a:xfrm>
            <a:off x="8588257" y="390617"/>
            <a:ext cx="2963663" cy="4705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Blue Prism Product SDK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065B77E-E089-4D07-99D0-C51D02E719CE}"/>
              </a:ext>
            </a:extLst>
          </p:cNvPr>
          <p:cNvGrpSpPr/>
          <p:nvPr/>
        </p:nvGrpSpPr>
        <p:grpSpPr>
          <a:xfrm>
            <a:off x="5729143" y="2890031"/>
            <a:ext cx="4435878" cy="912993"/>
            <a:chOff x="5498976" y="2338338"/>
            <a:chExt cx="4435878" cy="912993"/>
          </a:xfrm>
        </p:grpSpPr>
        <p:grpSp>
          <p:nvGrpSpPr>
            <p:cNvPr id="40" name="Graphic 11">
              <a:extLst>
                <a:ext uri="{FF2B5EF4-FFF2-40B4-BE49-F238E27FC236}">
                  <a16:creationId xmlns:a16="http://schemas.microsoft.com/office/drawing/2014/main" id="{77E6A8A9-5FEC-45CE-B66F-C780B7A152B7}"/>
                </a:ext>
              </a:extLst>
            </p:cNvPr>
            <p:cNvGrpSpPr/>
            <p:nvPr/>
          </p:nvGrpSpPr>
          <p:grpSpPr>
            <a:xfrm>
              <a:off x="6376502" y="2465008"/>
              <a:ext cx="701363" cy="607176"/>
              <a:chOff x="987588" y="3977640"/>
              <a:chExt cx="2077501" cy="1798512"/>
            </a:xfrm>
          </p:grpSpPr>
          <p:sp>
            <p:nvSpPr>
              <p:cNvPr id="41" name="Freeform 14">
                <a:extLst>
                  <a:ext uri="{FF2B5EF4-FFF2-40B4-BE49-F238E27FC236}">
                    <a16:creationId xmlns:a16="http://schemas.microsoft.com/office/drawing/2014/main" id="{A86ED06D-94A6-4E94-B78F-86889A26AA02}"/>
                  </a:ext>
                </a:extLst>
              </p:cNvPr>
              <p:cNvSpPr/>
              <p:nvPr/>
            </p:nvSpPr>
            <p:spPr>
              <a:xfrm>
                <a:off x="987588" y="3977640"/>
                <a:ext cx="2077501" cy="1798337"/>
              </a:xfrm>
              <a:custGeom>
                <a:avLst/>
                <a:gdLst>
                  <a:gd name="connsiteX0" fmla="*/ 1038838 w 2077501"/>
                  <a:gd name="connsiteY0" fmla="*/ 0 h 1798337"/>
                  <a:gd name="connsiteX1" fmla="*/ 1038838 w 2077501"/>
                  <a:gd name="connsiteY1" fmla="*/ 175 h 1798337"/>
                  <a:gd name="connsiteX2" fmla="*/ 1038838 w 2077501"/>
                  <a:gd name="connsiteY2" fmla="*/ 0 h 1798337"/>
                  <a:gd name="connsiteX3" fmla="*/ 0 w 2077501"/>
                  <a:gd name="connsiteY3" fmla="*/ 1198892 h 1798337"/>
                  <a:gd name="connsiteX4" fmla="*/ 1038838 w 2077501"/>
                  <a:gd name="connsiteY4" fmla="*/ 1798338 h 1798337"/>
                  <a:gd name="connsiteX5" fmla="*/ 1038838 w 2077501"/>
                  <a:gd name="connsiteY5" fmla="*/ 1797987 h 1798337"/>
                  <a:gd name="connsiteX6" fmla="*/ 1038838 w 2077501"/>
                  <a:gd name="connsiteY6" fmla="*/ 1798338 h 1798337"/>
                  <a:gd name="connsiteX7" fmla="*/ 2077501 w 2077501"/>
                  <a:gd name="connsiteY7" fmla="*/ 1198892 h 1798337"/>
                  <a:gd name="connsiteX8" fmla="*/ 1038838 w 2077501"/>
                  <a:gd name="connsiteY8" fmla="*/ 0 h 1798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77501" h="1798337">
                    <a:moveTo>
                      <a:pt x="1038838" y="0"/>
                    </a:moveTo>
                    <a:lnTo>
                      <a:pt x="1038838" y="175"/>
                    </a:lnTo>
                    <a:lnTo>
                      <a:pt x="1038838" y="0"/>
                    </a:lnTo>
                    <a:lnTo>
                      <a:pt x="0" y="1198892"/>
                    </a:lnTo>
                    <a:lnTo>
                      <a:pt x="1038838" y="1798338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2077501" y="1198892"/>
                    </a:lnTo>
                    <a:lnTo>
                      <a:pt x="1038838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" name="Freeform 15">
                <a:extLst>
                  <a:ext uri="{FF2B5EF4-FFF2-40B4-BE49-F238E27FC236}">
                    <a16:creationId xmlns:a16="http://schemas.microsoft.com/office/drawing/2014/main" id="{AD0D5AAB-81BC-448C-92F4-36AE03AFEABC}"/>
                  </a:ext>
                </a:extLst>
              </p:cNvPr>
              <p:cNvSpPr/>
              <p:nvPr/>
            </p:nvSpPr>
            <p:spPr>
              <a:xfrm>
                <a:off x="2026426" y="5775627"/>
                <a:ext cx="17530" cy="525"/>
              </a:xfrm>
              <a:custGeom>
                <a:avLst/>
                <a:gdLst>
                  <a:gd name="connsiteX0" fmla="*/ 0 w 17530"/>
                  <a:gd name="connsiteY0" fmla="*/ 0 h 525"/>
                  <a:gd name="connsiteX1" fmla="*/ 0 w 17530"/>
                  <a:gd name="connsiteY1" fmla="*/ 526 h 525"/>
                  <a:gd name="connsiteX2" fmla="*/ 0 w 17530"/>
                  <a:gd name="connsiteY2" fmla="*/ 0 h 525"/>
                  <a:gd name="connsiteX3" fmla="*/ 0 w 17530"/>
                  <a:gd name="connsiteY3" fmla="*/ 0 h 525"/>
                  <a:gd name="connsiteX4" fmla="*/ 0 w 17530"/>
                  <a:gd name="connsiteY4" fmla="*/ 0 h 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30" h="525">
                    <a:moveTo>
                      <a:pt x="0" y="0"/>
                    </a:moveTo>
                    <a:lnTo>
                      <a:pt x="0" y="52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ABE6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 16">
                <a:extLst>
                  <a:ext uri="{FF2B5EF4-FFF2-40B4-BE49-F238E27FC236}">
                    <a16:creationId xmlns:a16="http://schemas.microsoft.com/office/drawing/2014/main" id="{98661AFE-41AF-474B-925F-2D45F8C2057B}"/>
                  </a:ext>
                </a:extLst>
              </p:cNvPr>
              <p:cNvSpPr/>
              <p:nvPr/>
            </p:nvSpPr>
            <p:spPr>
              <a:xfrm>
                <a:off x="987588" y="3977640"/>
                <a:ext cx="1038838" cy="1798512"/>
              </a:xfrm>
              <a:custGeom>
                <a:avLst/>
                <a:gdLst>
                  <a:gd name="connsiteX0" fmla="*/ 0 w 1038838"/>
                  <a:gd name="connsiteY0" fmla="*/ 1198892 h 1798512"/>
                  <a:gd name="connsiteX1" fmla="*/ 1038838 w 1038838"/>
                  <a:gd name="connsiteY1" fmla="*/ 0 h 1798512"/>
                  <a:gd name="connsiteX2" fmla="*/ 1038838 w 1038838"/>
                  <a:gd name="connsiteY2" fmla="*/ 1798513 h 1798512"/>
                  <a:gd name="connsiteX3" fmla="*/ 1038838 w 1038838"/>
                  <a:gd name="connsiteY3" fmla="*/ 1797987 h 1798512"/>
                  <a:gd name="connsiteX4" fmla="*/ 1038838 w 1038838"/>
                  <a:gd name="connsiteY4" fmla="*/ 1798338 h 1798512"/>
                  <a:gd name="connsiteX5" fmla="*/ 0 w 1038838"/>
                  <a:gd name="connsiteY5" fmla="*/ 1198892 h 1798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38838" h="1798512">
                    <a:moveTo>
                      <a:pt x="0" y="1198892"/>
                    </a:moveTo>
                    <a:lnTo>
                      <a:pt x="1038838" y="0"/>
                    </a:lnTo>
                    <a:lnTo>
                      <a:pt x="1038838" y="1798513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0" y="1198892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4" name="Graphic 11">
              <a:extLst>
                <a:ext uri="{FF2B5EF4-FFF2-40B4-BE49-F238E27FC236}">
                  <a16:creationId xmlns:a16="http://schemas.microsoft.com/office/drawing/2014/main" id="{41A902DD-BFD0-43BE-8922-CD0174E16D20}"/>
                </a:ext>
              </a:extLst>
            </p:cNvPr>
            <p:cNvGrpSpPr/>
            <p:nvPr/>
          </p:nvGrpSpPr>
          <p:grpSpPr>
            <a:xfrm>
              <a:off x="7323175" y="2465008"/>
              <a:ext cx="701363" cy="607176"/>
              <a:chOff x="987588" y="3977640"/>
              <a:chExt cx="2077501" cy="1798512"/>
            </a:xfrm>
          </p:grpSpPr>
          <p:sp>
            <p:nvSpPr>
              <p:cNvPr id="45" name="Freeform 18">
                <a:extLst>
                  <a:ext uri="{FF2B5EF4-FFF2-40B4-BE49-F238E27FC236}">
                    <a16:creationId xmlns:a16="http://schemas.microsoft.com/office/drawing/2014/main" id="{8ED1B6F8-7F3A-4BD8-B78B-D767123DD1B3}"/>
                  </a:ext>
                </a:extLst>
              </p:cNvPr>
              <p:cNvSpPr/>
              <p:nvPr/>
            </p:nvSpPr>
            <p:spPr>
              <a:xfrm>
                <a:off x="987588" y="3977640"/>
                <a:ext cx="2077501" cy="1798337"/>
              </a:xfrm>
              <a:custGeom>
                <a:avLst/>
                <a:gdLst>
                  <a:gd name="connsiteX0" fmla="*/ 1038838 w 2077501"/>
                  <a:gd name="connsiteY0" fmla="*/ 0 h 1798337"/>
                  <a:gd name="connsiteX1" fmla="*/ 1038838 w 2077501"/>
                  <a:gd name="connsiteY1" fmla="*/ 175 h 1798337"/>
                  <a:gd name="connsiteX2" fmla="*/ 1038838 w 2077501"/>
                  <a:gd name="connsiteY2" fmla="*/ 0 h 1798337"/>
                  <a:gd name="connsiteX3" fmla="*/ 0 w 2077501"/>
                  <a:gd name="connsiteY3" fmla="*/ 1198892 h 1798337"/>
                  <a:gd name="connsiteX4" fmla="*/ 1038838 w 2077501"/>
                  <a:gd name="connsiteY4" fmla="*/ 1798338 h 1798337"/>
                  <a:gd name="connsiteX5" fmla="*/ 1038838 w 2077501"/>
                  <a:gd name="connsiteY5" fmla="*/ 1797987 h 1798337"/>
                  <a:gd name="connsiteX6" fmla="*/ 1038838 w 2077501"/>
                  <a:gd name="connsiteY6" fmla="*/ 1798338 h 1798337"/>
                  <a:gd name="connsiteX7" fmla="*/ 2077501 w 2077501"/>
                  <a:gd name="connsiteY7" fmla="*/ 1198892 h 1798337"/>
                  <a:gd name="connsiteX8" fmla="*/ 1038838 w 2077501"/>
                  <a:gd name="connsiteY8" fmla="*/ 0 h 1798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77501" h="1798337">
                    <a:moveTo>
                      <a:pt x="1038838" y="0"/>
                    </a:moveTo>
                    <a:lnTo>
                      <a:pt x="1038838" y="175"/>
                    </a:lnTo>
                    <a:lnTo>
                      <a:pt x="1038838" y="0"/>
                    </a:lnTo>
                    <a:lnTo>
                      <a:pt x="0" y="1198892"/>
                    </a:lnTo>
                    <a:lnTo>
                      <a:pt x="1038838" y="1798338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2077501" y="1198892"/>
                    </a:lnTo>
                    <a:lnTo>
                      <a:pt x="103883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6" name="Freeform 19">
                <a:extLst>
                  <a:ext uri="{FF2B5EF4-FFF2-40B4-BE49-F238E27FC236}">
                    <a16:creationId xmlns:a16="http://schemas.microsoft.com/office/drawing/2014/main" id="{FA8D4ECC-B998-404C-9366-3C238DFAA276}"/>
                  </a:ext>
                </a:extLst>
              </p:cNvPr>
              <p:cNvSpPr/>
              <p:nvPr/>
            </p:nvSpPr>
            <p:spPr>
              <a:xfrm>
                <a:off x="2026426" y="5775627"/>
                <a:ext cx="17530" cy="525"/>
              </a:xfrm>
              <a:custGeom>
                <a:avLst/>
                <a:gdLst>
                  <a:gd name="connsiteX0" fmla="*/ 0 w 17530"/>
                  <a:gd name="connsiteY0" fmla="*/ 0 h 525"/>
                  <a:gd name="connsiteX1" fmla="*/ 0 w 17530"/>
                  <a:gd name="connsiteY1" fmla="*/ 526 h 525"/>
                  <a:gd name="connsiteX2" fmla="*/ 0 w 17530"/>
                  <a:gd name="connsiteY2" fmla="*/ 0 h 525"/>
                  <a:gd name="connsiteX3" fmla="*/ 0 w 17530"/>
                  <a:gd name="connsiteY3" fmla="*/ 0 h 525"/>
                  <a:gd name="connsiteX4" fmla="*/ 0 w 17530"/>
                  <a:gd name="connsiteY4" fmla="*/ 0 h 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30" h="525">
                    <a:moveTo>
                      <a:pt x="0" y="0"/>
                    </a:moveTo>
                    <a:lnTo>
                      <a:pt x="0" y="52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ABE6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 20">
                <a:extLst>
                  <a:ext uri="{FF2B5EF4-FFF2-40B4-BE49-F238E27FC236}">
                    <a16:creationId xmlns:a16="http://schemas.microsoft.com/office/drawing/2014/main" id="{60D689B4-72A4-4605-AA89-9EB213735702}"/>
                  </a:ext>
                </a:extLst>
              </p:cNvPr>
              <p:cNvSpPr/>
              <p:nvPr/>
            </p:nvSpPr>
            <p:spPr>
              <a:xfrm>
                <a:off x="987588" y="3977640"/>
                <a:ext cx="1038838" cy="1798512"/>
              </a:xfrm>
              <a:custGeom>
                <a:avLst/>
                <a:gdLst>
                  <a:gd name="connsiteX0" fmla="*/ 0 w 1038838"/>
                  <a:gd name="connsiteY0" fmla="*/ 1198892 h 1798512"/>
                  <a:gd name="connsiteX1" fmla="*/ 1038838 w 1038838"/>
                  <a:gd name="connsiteY1" fmla="*/ 0 h 1798512"/>
                  <a:gd name="connsiteX2" fmla="*/ 1038838 w 1038838"/>
                  <a:gd name="connsiteY2" fmla="*/ 1798513 h 1798512"/>
                  <a:gd name="connsiteX3" fmla="*/ 1038838 w 1038838"/>
                  <a:gd name="connsiteY3" fmla="*/ 1797987 h 1798512"/>
                  <a:gd name="connsiteX4" fmla="*/ 1038838 w 1038838"/>
                  <a:gd name="connsiteY4" fmla="*/ 1798338 h 1798512"/>
                  <a:gd name="connsiteX5" fmla="*/ 0 w 1038838"/>
                  <a:gd name="connsiteY5" fmla="*/ 1198892 h 1798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38838" h="1798512">
                    <a:moveTo>
                      <a:pt x="0" y="1198892"/>
                    </a:moveTo>
                    <a:lnTo>
                      <a:pt x="1038838" y="0"/>
                    </a:lnTo>
                    <a:lnTo>
                      <a:pt x="1038838" y="1798513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0" y="1198892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8" name="Graphic 11">
              <a:extLst>
                <a:ext uri="{FF2B5EF4-FFF2-40B4-BE49-F238E27FC236}">
                  <a16:creationId xmlns:a16="http://schemas.microsoft.com/office/drawing/2014/main" id="{AB2962CD-A335-411D-A2CA-EC9D0F23B55D}"/>
                </a:ext>
              </a:extLst>
            </p:cNvPr>
            <p:cNvGrpSpPr/>
            <p:nvPr/>
          </p:nvGrpSpPr>
          <p:grpSpPr>
            <a:xfrm>
              <a:off x="8237575" y="2465008"/>
              <a:ext cx="701363" cy="607176"/>
              <a:chOff x="987588" y="3977640"/>
              <a:chExt cx="2077501" cy="1798512"/>
            </a:xfrm>
          </p:grpSpPr>
          <p:sp>
            <p:nvSpPr>
              <p:cNvPr id="49" name="Freeform 23">
                <a:extLst>
                  <a:ext uri="{FF2B5EF4-FFF2-40B4-BE49-F238E27FC236}">
                    <a16:creationId xmlns:a16="http://schemas.microsoft.com/office/drawing/2014/main" id="{8D7FB58D-1FA9-465C-9ED3-B65A37941D5A}"/>
                  </a:ext>
                </a:extLst>
              </p:cNvPr>
              <p:cNvSpPr/>
              <p:nvPr/>
            </p:nvSpPr>
            <p:spPr>
              <a:xfrm>
                <a:off x="987588" y="3977640"/>
                <a:ext cx="2077501" cy="1798337"/>
              </a:xfrm>
              <a:custGeom>
                <a:avLst/>
                <a:gdLst>
                  <a:gd name="connsiteX0" fmla="*/ 1038838 w 2077501"/>
                  <a:gd name="connsiteY0" fmla="*/ 0 h 1798337"/>
                  <a:gd name="connsiteX1" fmla="*/ 1038838 w 2077501"/>
                  <a:gd name="connsiteY1" fmla="*/ 175 h 1798337"/>
                  <a:gd name="connsiteX2" fmla="*/ 1038838 w 2077501"/>
                  <a:gd name="connsiteY2" fmla="*/ 0 h 1798337"/>
                  <a:gd name="connsiteX3" fmla="*/ 0 w 2077501"/>
                  <a:gd name="connsiteY3" fmla="*/ 1198892 h 1798337"/>
                  <a:gd name="connsiteX4" fmla="*/ 1038838 w 2077501"/>
                  <a:gd name="connsiteY4" fmla="*/ 1798338 h 1798337"/>
                  <a:gd name="connsiteX5" fmla="*/ 1038838 w 2077501"/>
                  <a:gd name="connsiteY5" fmla="*/ 1797987 h 1798337"/>
                  <a:gd name="connsiteX6" fmla="*/ 1038838 w 2077501"/>
                  <a:gd name="connsiteY6" fmla="*/ 1798338 h 1798337"/>
                  <a:gd name="connsiteX7" fmla="*/ 2077501 w 2077501"/>
                  <a:gd name="connsiteY7" fmla="*/ 1198892 h 1798337"/>
                  <a:gd name="connsiteX8" fmla="*/ 1038838 w 2077501"/>
                  <a:gd name="connsiteY8" fmla="*/ 0 h 1798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77501" h="1798337">
                    <a:moveTo>
                      <a:pt x="1038838" y="0"/>
                    </a:moveTo>
                    <a:lnTo>
                      <a:pt x="1038838" y="175"/>
                    </a:lnTo>
                    <a:lnTo>
                      <a:pt x="1038838" y="0"/>
                    </a:lnTo>
                    <a:lnTo>
                      <a:pt x="0" y="1198892"/>
                    </a:lnTo>
                    <a:lnTo>
                      <a:pt x="1038838" y="1798338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2077501" y="1198892"/>
                    </a:lnTo>
                    <a:lnTo>
                      <a:pt x="1038838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0" name="Freeform 24">
                <a:extLst>
                  <a:ext uri="{FF2B5EF4-FFF2-40B4-BE49-F238E27FC236}">
                    <a16:creationId xmlns:a16="http://schemas.microsoft.com/office/drawing/2014/main" id="{1F9FB27F-AA60-46C3-A11C-3508193549B6}"/>
                  </a:ext>
                </a:extLst>
              </p:cNvPr>
              <p:cNvSpPr/>
              <p:nvPr/>
            </p:nvSpPr>
            <p:spPr>
              <a:xfrm>
                <a:off x="2026426" y="5775627"/>
                <a:ext cx="17530" cy="525"/>
              </a:xfrm>
              <a:custGeom>
                <a:avLst/>
                <a:gdLst>
                  <a:gd name="connsiteX0" fmla="*/ 0 w 17530"/>
                  <a:gd name="connsiteY0" fmla="*/ 0 h 525"/>
                  <a:gd name="connsiteX1" fmla="*/ 0 w 17530"/>
                  <a:gd name="connsiteY1" fmla="*/ 526 h 525"/>
                  <a:gd name="connsiteX2" fmla="*/ 0 w 17530"/>
                  <a:gd name="connsiteY2" fmla="*/ 0 h 525"/>
                  <a:gd name="connsiteX3" fmla="*/ 0 w 17530"/>
                  <a:gd name="connsiteY3" fmla="*/ 0 h 525"/>
                  <a:gd name="connsiteX4" fmla="*/ 0 w 17530"/>
                  <a:gd name="connsiteY4" fmla="*/ 0 h 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30" h="525">
                    <a:moveTo>
                      <a:pt x="0" y="0"/>
                    </a:moveTo>
                    <a:lnTo>
                      <a:pt x="0" y="52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ABE6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 25">
                <a:extLst>
                  <a:ext uri="{FF2B5EF4-FFF2-40B4-BE49-F238E27FC236}">
                    <a16:creationId xmlns:a16="http://schemas.microsoft.com/office/drawing/2014/main" id="{4E797309-1DCA-4E80-A813-F7DB6CC22EC4}"/>
                  </a:ext>
                </a:extLst>
              </p:cNvPr>
              <p:cNvSpPr/>
              <p:nvPr/>
            </p:nvSpPr>
            <p:spPr>
              <a:xfrm>
                <a:off x="987588" y="3977640"/>
                <a:ext cx="1038838" cy="1798512"/>
              </a:xfrm>
              <a:custGeom>
                <a:avLst/>
                <a:gdLst>
                  <a:gd name="connsiteX0" fmla="*/ 0 w 1038838"/>
                  <a:gd name="connsiteY0" fmla="*/ 1198892 h 1798512"/>
                  <a:gd name="connsiteX1" fmla="*/ 1038838 w 1038838"/>
                  <a:gd name="connsiteY1" fmla="*/ 0 h 1798512"/>
                  <a:gd name="connsiteX2" fmla="*/ 1038838 w 1038838"/>
                  <a:gd name="connsiteY2" fmla="*/ 1798513 h 1798512"/>
                  <a:gd name="connsiteX3" fmla="*/ 1038838 w 1038838"/>
                  <a:gd name="connsiteY3" fmla="*/ 1797987 h 1798512"/>
                  <a:gd name="connsiteX4" fmla="*/ 1038838 w 1038838"/>
                  <a:gd name="connsiteY4" fmla="*/ 1798338 h 1798512"/>
                  <a:gd name="connsiteX5" fmla="*/ 0 w 1038838"/>
                  <a:gd name="connsiteY5" fmla="*/ 1198892 h 1798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38838" h="1798512">
                    <a:moveTo>
                      <a:pt x="0" y="1198892"/>
                    </a:moveTo>
                    <a:lnTo>
                      <a:pt x="1038838" y="0"/>
                    </a:lnTo>
                    <a:lnTo>
                      <a:pt x="1038838" y="1798513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0" y="1198892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2" name="Graphic 11">
              <a:extLst>
                <a:ext uri="{FF2B5EF4-FFF2-40B4-BE49-F238E27FC236}">
                  <a16:creationId xmlns:a16="http://schemas.microsoft.com/office/drawing/2014/main" id="{2D48B44F-0200-4AD8-94AB-2DA9F2600CFD}"/>
                </a:ext>
              </a:extLst>
            </p:cNvPr>
            <p:cNvGrpSpPr/>
            <p:nvPr/>
          </p:nvGrpSpPr>
          <p:grpSpPr>
            <a:xfrm>
              <a:off x="9162733" y="2465008"/>
              <a:ext cx="701363" cy="607176"/>
              <a:chOff x="987588" y="3977640"/>
              <a:chExt cx="2077501" cy="1798512"/>
            </a:xfrm>
          </p:grpSpPr>
          <p:sp>
            <p:nvSpPr>
              <p:cNvPr id="53" name="Freeform 27">
                <a:extLst>
                  <a:ext uri="{FF2B5EF4-FFF2-40B4-BE49-F238E27FC236}">
                    <a16:creationId xmlns:a16="http://schemas.microsoft.com/office/drawing/2014/main" id="{0CF28EA1-1ED4-4667-826C-9460DA73A30F}"/>
                  </a:ext>
                </a:extLst>
              </p:cNvPr>
              <p:cNvSpPr/>
              <p:nvPr/>
            </p:nvSpPr>
            <p:spPr>
              <a:xfrm>
                <a:off x="987588" y="3977640"/>
                <a:ext cx="2077501" cy="1798337"/>
              </a:xfrm>
              <a:custGeom>
                <a:avLst/>
                <a:gdLst>
                  <a:gd name="connsiteX0" fmla="*/ 1038838 w 2077501"/>
                  <a:gd name="connsiteY0" fmla="*/ 0 h 1798337"/>
                  <a:gd name="connsiteX1" fmla="*/ 1038838 w 2077501"/>
                  <a:gd name="connsiteY1" fmla="*/ 175 h 1798337"/>
                  <a:gd name="connsiteX2" fmla="*/ 1038838 w 2077501"/>
                  <a:gd name="connsiteY2" fmla="*/ 0 h 1798337"/>
                  <a:gd name="connsiteX3" fmla="*/ 0 w 2077501"/>
                  <a:gd name="connsiteY3" fmla="*/ 1198892 h 1798337"/>
                  <a:gd name="connsiteX4" fmla="*/ 1038838 w 2077501"/>
                  <a:gd name="connsiteY4" fmla="*/ 1798338 h 1798337"/>
                  <a:gd name="connsiteX5" fmla="*/ 1038838 w 2077501"/>
                  <a:gd name="connsiteY5" fmla="*/ 1797987 h 1798337"/>
                  <a:gd name="connsiteX6" fmla="*/ 1038838 w 2077501"/>
                  <a:gd name="connsiteY6" fmla="*/ 1798338 h 1798337"/>
                  <a:gd name="connsiteX7" fmla="*/ 2077501 w 2077501"/>
                  <a:gd name="connsiteY7" fmla="*/ 1198892 h 1798337"/>
                  <a:gd name="connsiteX8" fmla="*/ 1038838 w 2077501"/>
                  <a:gd name="connsiteY8" fmla="*/ 0 h 1798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77501" h="1798337">
                    <a:moveTo>
                      <a:pt x="1038838" y="0"/>
                    </a:moveTo>
                    <a:lnTo>
                      <a:pt x="1038838" y="175"/>
                    </a:lnTo>
                    <a:lnTo>
                      <a:pt x="1038838" y="0"/>
                    </a:lnTo>
                    <a:lnTo>
                      <a:pt x="0" y="1198892"/>
                    </a:lnTo>
                    <a:lnTo>
                      <a:pt x="1038838" y="1798338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2077501" y="1198892"/>
                    </a:lnTo>
                    <a:lnTo>
                      <a:pt x="1038838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4" name="Freeform 28">
                <a:extLst>
                  <a:ext uri="{FF2B5EF4-FFF2-40B4-BE49-F238E27FC236}">
                    <a16:creationId xmlns:a16="http://schemas.microsoft.com/office/drawing/2014/main" id="{56F50903-365B-4446-8004-A0BE2FAD2EAD}"/>
                  </a:ext>
                </a:extLst>
              </p:cNvPr>
              <p:cNvSpPr/>
              <p:nvPr/>
            </p:nvSpPr>
            <p:spPr>
              <a:xfrm>
                <a:off x="2026426" y="5775627"/>
                <a:ext cx="17530" cy="525"/>
              </a:xfrm>
              <a:custGeom>
                <a:avLst/>
                <a:gdLst>
                  <a:gd name="connsiteX0" fmla="*/ 0 w 17530"/>
                  <a:gd name="connsiteY0" fmla="*/ 0 h 525"/>
                  <a:gd name="connsiteX1" fmla="*/ 0 w 17530"/>
                  <a:gd name="connsiteY1" fmla="*/ 526 h 525"/>
                  <a:gd name="connsiteX2" fmla="*/ 0 w 17530"/>
                  <a:gd name="connsiteY2" fmla="*/ 0 h 525"/>
                  <a:gd name="connsiteX3" fmla="*/ 0 w 17530"/>
                  <a:gd name="connsiteY3" fmla="*/ 0 h 525"/>
                  <a:gd name="connsiteX4" fmla="*/ 0 w 17530"/>
                  <a:gd name="connsiteY4" fmla="*/ 0 h 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530" h="525">
                    <a:moveTo>
                      <a:pt x="0" y="0"/>
                    </a:moveTo>
                    <a:lnTo>
                      <a:pt x="0" y="52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ABE6"/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 29">
                <a:extLst>
                  <a:ext uri="{FF2B5EF4-FFF2-40B4-BE49-F238E27FC236}">
                    <a16:creationId xmlns:a16="http://schemas.microsoft.com/office/drawing/2014/main" id="{D16BEFBD-26B4-4A21-AE6B-7D463A9E164F}"/>
                  </a:ext>
                </a:extLst>
              </p:cNvPr>
              <p:cNvSpPr/>
              <p:nvPr/>
            </p:nvSpPr>
            <p:spPr>
              <a:xfrm>
                <a:off x="987588" y="3977640"/>
                <a:ext cx="1038838" cy="1798512"/>
              </a:xfrm>
              <a:custGeom>
                <a:avLst/>
                <a:gdLst>
                  <a:gd name="connsiteX0" fmla="*/ 0 w 1038838"/>
                  <a:gd name="connsiteY0" fmla="*/ 1198892 h 1798512"/>
                  <a:gd name="connsiteX1" fmla="*/ 1038838 w 1038838"/>
                  <a:gd name="connsiteY1" fmla="*/ 0 h 1798512"/>
                  <a:gd name="connsiteX2" fmla="*/ 1038838 w 1038838"/>
                  <a:gd name="connsiteY2" fmla="*/ 1798513 h 1798512"/>
                  <a:gd name="connsiteX3" fmla="*/ 1038838 w 1038838"/>
                  <a:gd name="connsiteY3" fmla="*/ 1797987 h 1798512"/>
                  <a:gd name="connsiteX4" fmla="*/ 1038838 w 1038838"/>
                  <a:gd name="connsiteY4" fmla="*/ 1798338 h 1798512"/>
                  <a:gd name="connsiteX5" fmla="*/ 0 w 1038838"/>
                  <a:gd name="connsiteY5" fmla="*/ 1198892 h 1798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38838" h="1798512">
                    <a:moveTo>
                      <a:pt x="0" y="1198892"/>
                    </a:moveTo>
                    <a:lnTo>
                      <a:pt x="1038838" y="0"/>
                    </a:lnTo>
                    <a:lnTo>
                      <a:pt x="1038838" y="1798513"/>
                    </a:lnTo>
                    <a:lnTo>
                      <a:pt x="1038838" y="1797987"/>
                    </a:lnTo>
                    <a:lnTo>
                      <a:pt x="1038838" y="1798338"/>
                    </a:lnTo>
                    <a:lnTo>
                      <a:pt x="0" y="1198892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 w="175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56" name="Picture 55" descr="A picture containing table&#10;&#10;Description automatically generated">
              <a:extLst>
                <a:ext uri="{FF2B5EF4-FFF2-40B4-BE49-F238E27FC236}">
                  <a16:creationId xmlns:a16="http://schemas.microsoft.com/office/drawing/2014/main" id="{AE42C160-910B-49C4-8EAF-3ED531456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387" y="2464830"/>
              <a:ext cx="418116" cy="607177"/>
            </a:xfrm>
            <a:prstGeom prst="rect">
              <a:avLst/>
            </a:prstGeom>
          </p:spPr>
        </p:pic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6E804909-0973-4661-AD19-D73017B460CA}"/>
                </a:ext>
              </a:extLst>
            </p:cNvPr>
            <p:cNvSpPr/>
            <p:nvPr/>
          </p:nvSpPr>
          <p:spPr>
            <a:xfrm>
              <a:off x="5498976" y="2338338"/>
              <a:ext cx="4435878" cy="912993"/>
            </a:xfrm>
            <a:prstGeom prst="round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C7B7571D-5E8C-4A1F-B4DF-E7C4EFC0F5A5}"/>
              </a:ext>
            </a:extLst>
          </p:cNvPr>
          <p:cNvSpPr/>
          <p:nvPr/>
        </p:nvSpPr>
        <p:spPr>
          <a:xfrm>
            <a:off x="6465251" y="4465109"/>
            <a:ext cx="2963663" cy="4705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Blue Prism DX 2.0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D195C13-2B02-427C-9911-E4A6F13670FC}"/>
              </a:ext>
            </a:extLst>
          </p:cNvPr>
          <p:cNvSpPr/>
          <p:nvPr/>
        </p:nvSpPr>
        <p:spPr>
          <a:xfrm>
            <a:off x="6465251" y="5761606"/>
            <a:ext cx="2963663" cy="4705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 Blue Prism Product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4B376B3-2C8D-4E56-A49B-415DC671BAD7}"/>
              </a:ext>
            </a:extLst>
          </p:cNvPr>
          <p:cNvGrpSpPr/>
          <p:nvPr/>
        </p:nvGrpSpPr>
        <p:grpSpPr>
          <a:xfrm>
            <a:off x="6025226" y="1411553"/>
            <a:ext cx="3843712" cy="713817"/>
            <a:chOff x="6096000" y="1233996"/>
            <a:chExt cx="3802602" cy="713817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120B125-2466-4C9A-A86F-A056DABE5DA6}"/>
                </a:ext>
              </a:extLst>
            </p:cNvPr>
            <p:cNvGrpSpPr/>
            <p:nvPr/>
          </p:nvGrpSpPr>
          <p:grpSpPr>
            <a:xfrm>
              <a:off x="6291997" y="1300097"/>
              <a:ext cx="3487594" cy="607176"/>
              <a:chOff x="6297345" y="1250892"/>
              <a:chExt cx="3487594" cy="607176"/>
            </a:xfrm>
          </p:grpSpPr>
          <p:grpSp>
            <p:nvGrpSpPr>
              <p:cNvPr id="24" name="Graphic 11">
                <a:extLst>
                  <a:ext uri="{FF2B5EF4-FFF2-40B4-BE49-F238E27FC236}">
                    <a16:creationId xmlns:a16="http://schemas.microsoft.com/office/drawing/2014/main" id="{5196A8F2-EF26-4A73-AA6C-59FA08A10AA3}"/>
                  </a:ext>
                </a:extLst>
              </p:cNvPr>
              <p:cNvGrpSpPr/>
              <p:nvPr/>
            </p:nvGrpSpPr>
            <p:grpSpPr>
              <a:xfrm>
                <a:off x="6297345" y="1250892"/>
                <a:ext cx="701363" cy="607176"/>
                <a:chOff x="987588" y="3977640"/>
                <a:chExt cx="2077501" cy="1798512"/>
              </a:xfrm>
            </p:grpSpPr>
            <p:sp>
              <p:nvSpPr>
                <p:cNvPr id="25" name="Freeform 14">
                  <a:extLst>
                    <a:ext uri="{FF2B5EF4-FFF2-40B4-BE49-F238E27FC236}">
                      <a16:creationId xmlns:a16="http://schemas.microsoft.com/office/drawing/2014/main" id="{85967C39-029E-4CB9-A0E6-CE38095349B6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2077501" cy="1798337"/>
                </a:xfrm>
                <a:custGeom>
                  <a:avLst/>
                  <a:gdLst>
                    <a:gd name="connsiteX0" fmla="*/ 1038838 w 2077501"/>
                    <a:gd name="connsiteY0" fmla="*/ 0 h 1798337"/>
                    <a:gd name="connsiteX1" fmla="*/ 1038838 w 2077501"/>
                    <a:gd name="connsiteY1" fmla="*/ 175 h 1798337"/>
                    <a:gd name="connsiteX2" fmla="*/ 1038838 w 2077501"/>
                    <a:gd name="connsiteY2" fmla="*/ 0 h 1798337"/>
                    <a:gd name="connsiteX3" fmla="*/ 0 w 2077501"/>
                    <a:gd name="connsiteY3" fmla="*/ 1198892 h 1798337"/>
                    <a:gd name="connsiteX4" fmla="*/ 1038838 w 2077501"/>
                    <a:gd name="connsiteY4" fmla="*/ 1798338 h 1798337"/>
                    <a:gd name="connsiteX5" fmla="*/ 1038838 w 2077501"/>
                    <a:gd name="connsiteY5" fmla="*/ 1797987 h 1798337"/>
                    <a:gd name="connsiteX6" fmla="*/ 1038838 w 2077501"/>
                    <a:gd name="connsiteY6" fmla="*/ 1798338 h 1798337"/>
                    <a:gd name="connsiteX7" fmla="*/ 2077501 w 2077501"/>
                    <a:gd name="connsiteY7" fmla="*/ 1198892 h 1798337"/>
                    <a:gd name="connsiteX8" fmla="*/ 1038838 w 2077501"/>
                    <a:gd name="connsiteY8" fmla="*/ 0 h 1798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77501" h="1798337">
                      <a:moveTo>
                        <a:pt x="1038838" y="0"/>
                      </a:moveTo>
                      <a:lnTo>
                        <a:pt x="1038838" y="175"/>
                      </a:lnTo>
                      <a:lnTo>
                        <a:pt x="1038838" y="0"/>
                      </a:lnTo>
                      <a:lnTo>
                        <a:pt x="0" y="1198892"/>
                      </a:lnTo>
                      <a:lnTo>
                        <a:pt x="1038838" y="1798338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2077501" y="1198892"/>
                      </a:lnTo>
                      <a:lnTo>
                        <a:pt x="1038838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6" name="Freeform 15">
                  <a:extLst>
                    <a:ext uri="{FF2B5EF4-FFF2-40B4-BE49-F238E27FC236}">
                      <a16:creationId xmlns:a16="http://schemas.microsoft.com/office/drawing/2014/main" id="{8BF5715F-095A-42AD-BEC8-75609F95D332}"/>
                    </a:ext>
                  </a:extLst>
                </p:cNvPr>
                <p:cNvSpPr/>
                <p:nvPr/>
              </p:nvSpPr>
              <p:spPr>
                <a:xfrm>
                  <a:off x="2026426" y="5775627"/>
                  <a:ext cx="17530" cy="525"/>
                </a:xfrm>
                <a:custGeom>
                  <a:avLst/>
                  <a:gdLst>
                    <a:gd name="connsiteX0" fmla="*/ 0 w 17530"/>
                    <a:gd name="connsiteY0" fmla="*/ 0 h 525"/>
                    <a:gd name="connsiteX1" fmla="*/ 0 w 17530"/>
                    <a:gd name="connsiteY1" fmla="*/ 526 h 525"/>
                    <a:gd name="connsiteX2" fmla="*/ 0 w 17530"/>
                    <a:gd name="connsiteY2" fmla="*/ 0 h 525"/>
                    <a:gd name="connsiteX3" fmla="*/ 0 w 17530"/>
                    <a:gd name="connsiteY3" fmla="*/ 0 h 525"/>
                    <a:gd name="connsiteX4" fmla="*/ 0 w 17530"/>
                    <a:gd name="connsiteY4" fmla="*/ 0 h 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530" h="525">
                      <a:moveTo>
                        <a:pt x="0" y="0"/>
                      </a:moveTo>
                      <a:lnTo>
                        <a:pt x="0" y="52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ABE6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" name="Freeform 16">
                  <a:extLst>
                    <a:ext uri="{FF2B5EF4-FFF2-40B4-BE49-F238E27FC236}">
                      <a16:creationId xmlns:a16="http://schemas.microsoft.com/office/drawing/2014/main" id="{BF50DD88-2F68-4EA9-B8C9-B0EE2255D714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1038838" cy="1798512"/>
                </a:xfrm>
                <a:custGeom>
                  <a:avLst/>
                  <a:gdLst>
                    <a:gd name="connsiteX0" fmla="*/ 0 w 1038838"/>
                    <a:gd name="connsiteY0" fmla="*/ 1198892 h 1798512"/>
                    <a:gd name="connsiteX1" fmla="*/ 1038838 w 1038838"/>
                    <a:gd name="connsiteY1" fmla="*/ 0 h 1798512"/>
                    <a:gd name="connsiteX2" fmla="*/ 1038838 w 1038838"/>
                    <a:gd name="connsiteY2" fmla="*/ 1798513 h 1798512"/>
                    <a:gd name="connsiteX3" fmla="*/ 1038838 w 1038838"/>
                    <a:gd name="connsiteY3" fmla="*/ 1797987 h 1798512"/>
                    <a:gd name="connsiteX4" fmla="*/ 1038838 w 1038838"/>
                    <a:gd name="connsiteY4" fmla="*/ 1798338 h 1798512"/>
                    <a:gd name="connsiteX5" fmla="*/ 0 w 1038838"/>
                    <a:gd name="connsiteY5" fmla="*/ 1198892 h 17985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8838" h="1798512">
                      <a:moveTo>
                        <a:pt x="0" y="1198892"/>
                      </a:moveTo>
                      <a:lnTo>
                        <a:pt x="1038838" y="0"/>
                      </a:lnTo>
                      <a:lnTo>
                        <a:pt x="1038838" y="1798513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0" y="1198892"/>
                      </a:lnTo>
                      <a:close/>
                    </a:path>
                  </a:pathLst>
                </a:custGeom>
                <a:solidFill>
                  <a:srgbClr val="FFFFFF">
                    <a:alpha val="50000"/>
                  </a:srgbClr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8" name="Graphic 11">
                <a:extLst>
                  <a:ext uri="{FF2B5EF4-FFF2-40B4-BE49-F238E27FC236}">
                    <a16:creationId xmlns:a16="http://schemas.microsoft.com/office/drawing/2014/main" id="{180AE6FD-2E6B-4319-90DF-9098529BDB41}"/>
                  </a:ext>
                </a:extLst>
              </p:cNvPr>
              <p:cNvGrpSpPr/>
              <p:nvPr/>
            </p:nvGrpSpPr>
            <p:grpSpPr>
              <a:xfrm>
                <a:off x="7244018" y="1250892"/>
                <a:ext cx="701363" cy="607176"/>
                <a:chOff x="987588" y="3977640"/>
                <a:chExt cx="2077501" cy="1798512"/>
              </a:xfrm>
            </p:grpSpPr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534E093A-5CA1-483E-AF97-6A415920944E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2077501" cy="1798337"/>
                </a:xfrm>
                <a:custGeom>
                  <a:avLst/>
                  <a:gdLst>
                    <a:gd name="connsiteX0" fmla="*/ 1038838 w 2077501"/>
                    <a:gd name="connsiteY0" fmla="*/ 0 h 1798337"/>
                    <a:gd name="connsiteX1" fmla="*/ 1038838 w 2077501"/>
                    <a:gd name="connsiteY1" fmla="*/ 175 h 1798337"/>
                    <a:gd name="connsiteX2" fmla="*/ 1038838 w 2077501"/>
                    <a:gd name="connsiteY2" fmla="*/ 0 h 1798337"/>
                    <a:gd name="connsiteX3" fmla="*/ 0 w 2077501"/>
                    <a:gd name="connsiteY3" fmla="*/ 1198892 h 1798337"/>
                    <a:gd name="connsiteX4" fmla="*/ 1038838 w 2077501"/>
                    <a:gd name="connsiteY4" fmla="*/ 1798338 h 1798337"/>
                    <a:gd name="connsiteX5" fmla="*/ 1038838 w 2077501"/>
                    <a:gd name="connsiteY5" fmla="*/ 1797987 h 1798337"/>
                    <a:gd name="connsiteX6" fmla="*/ 1038838 w 2077501"/>
                    <a:gd name="connsiteY6" fmla="*/ 1798338 h 1798337"/>
                    <a:gd name="connsiteX7" fmla="*/ 2077501 w 2077501"/>
                    <a:gd name="connsiteY7" fmla="*/ 1198892 h 1798337"/>
                    <a:gd name="connsiteX8" fmla="*/ 1038838 w 2077501"/>
                    <a:gd name="connsiteY8" fmla="*/ 0 h 1798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77501" h="1798337">
                      <a:moveTo>
                        <a:pt x="1038838" y="0"/>
                      </a:moveTo>
                      <a:lnTo>
                        <a:pt x="1038838" y="175"/>
                      </a:lnTo>
                      <a:lnTo>
                        <a:pt x="1038838" y="0"/>
                      </a:lnTo>
                      <a:lnTo>
                        <a:pt x="0" y="1198892"/>
                      </a:lnTo>
                      <a:lnTo>
                        <a:pt x="1038838" y="1798338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2077501" y="1198892"/>
                      </a:lnTo>
                      <a:lnTo>
                        <a:pt x="1038838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" name="Freeform 19">
                  <a:extLst>
                    <a:ext uri="{FF2B5EF4-FFF2-40B4-BE49-F238E27FC236}">
                      <a16:creationId xmlns:a16="http://schemas.microsoft.com/office/drawing/2014/main" id="{64DDB9AF-D91B-4301-98BF-F994B0925182}"/>
                    </a:ext>
                  </a:extLst>
                </p:cNvPr>
                <p:cNvSpPr/>
                <p:nvPr/>
              </p:nvSpPr>
              <p:spPr>
                <a:xfrm>
                  <a:off x="2026426" y="5775627"/>
                  <a:ext cx="17530" cy="525"/>
                </a:xfrm>
                <a:custGeom>
                  <a:avLst/>
                  <a:gdLst>
                    <a:gd name="connsiteX0" fmla="*/ 0 w 17530"/>
                    <a:gd name="connsiteY0" fmla="*/ 0 h 525"/>
                    <a:gd name="connsiteX1" fmla="*/ 0 w 17530"/>
                    <a:gd name="connsiteY1" fmla="*/ 526 h 525"/>
                    <a:gd name="connsiteX2" fmla="*/ 0 w 17530"/>
                    <a:gd name="connsiteY2" fmla="*/ 0 h 525"/>
                    <a:gd name="connsiteX3" fmla="*/ 0 w 17530"/>
                    <a:gd name="connsiteY3" fmla="*/ 0 h 525"/>
                    <a:gd name="connsiteX4" fmla="*/ 0 w 17530"/>
                    <a:gd name="connsiteY4" fmla="*/ 0 h 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530" h="525">
                      <a:moveTo>
                        <a:pt x="0" y="0"/>
                      </a:moveTo>
                      <a:lnTo>
                        <a:pt x="0" y="52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ABE6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" name="Freeform 20">
                  <a:extLst>
                    <a:ext uri="{FF2B5EF4-FFF2-40B4-BE49-F238E27FC236}">
                      <a16:creationId xmlns:a16="http://schemas.microsoft.com/office/drawing/2014/main" id="{05BBB498-6737-401D-93D8-882964D1DA3E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1038838" cy="1798512"/>
                </a:xfrm>
                <a:custGeom>
                  <a:avLst/>
                  <a:gdLst>
                    <a:gd name="connsiteX0" fmla="*/ 0 w 1038838"/>
                    <a:gd name="connsiteY0" fmla="*/ 1198892 h 1798512"/>
                    <a:gd name="connsiteX1" fmla="*/ 1038838 w 1038838"/>
                    <a:gd name="connsiteY1" fmla="*/ 0 h 1798512"/>
                    <a:gd name="connsiteX2" fmla="*/ 1038838 w 1038838"/>
                    <a:gd name="connsiteY2" fmla="*/ 1798513 h 1798512"/>
                    <a:gd name="connsiteX3" fmla="*/ 1038838 w 1038838"/>
                    <a:gd name="connsiteY3" fmla="*/ 1797987 h 1798512"/>
                    <a:gd name="connsiteX4" fmla="*/ 1038838 w 1038838"/>
                    <a:gd name="connsiteY4" fmla="*/ 1798338 h 1798512"/>
                    <a:gd name="connsiteX5" fmla="*/ 0 w 1038838"/>
                    <a:gd name="connsiteY5" fmla="*/ 1198892 h 17985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8838" h="1798512">
                      <a:moveTo>
                        <a:pt x="0" y="1198892"/>
                      </a:moveTo>
                      <a:lnTo>
                        <a:pt x="1038838" y="0"/>
                      </a:lnTo>
                      <a:lnTo>
                        <a:pt x="1038838" y="1798513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0" y="1198892"/>
                      </a:lnTo>
                      <a:close/>
                    </a:path>
                  </a:pathLst>
                </a:custGeom>
                <a:solidFill>
                  <a:srgbClr val="FFFFFF">
                    <a:alpha val="50000"/>
                  </a:srgbClr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" name="Graphic 11">
                <a:extLst>
                  <a:ext uri="{FF2B5EF4-FFF2-40B4-BE49-F238E27FC236}">
                    <a16:creationId xmlns:a16="http://schemas.microsoft.com/office/drawing/2014/main" id="{89989868-8192-4160-B58F-788C07A5DE1B}"/>
                  </a:ext>
                </a:extLst>
              </p:cNvPr>
              <p:cNvGrpSpPr/>
              <p:nvPr/>
            </p:nvGrpSpPr>
            <p:grpSpPr>
              <a:xfrm>
                <a:off x="8158418" y="1250892"/>
                <a:ext cx="701363" cy="607176"/>
                <a:chOff x="987588" y="3977640"/>
                <a:chExt cx="2077501" cy="1798512"/>
              </a:xfrm>
            </p:grpSpPr>
            <p:sp>
              <p:nvSpPr>
                <p:cNvPr id="33" name="Freeform 23">
                  <a:extLst>
                    <a:ext uri="{FF2B5EF4-FFF2-40B4-BE49-F238E27FC236}">
                      <a16:creationId xmlns:a16="http://schemas.microsoft.com/office/drawing/2014/main" id="{AA0DFA10-04C7-4491-943B-E640FC25B699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2077501" cy="1798337"/>
                </a:xfrm>
                <a:custGeom>
                  <a:avLst/>
                  <a:gdLst>
                    <a:gd name="connsiteX0" fmla="*/ 1038838 w 2077501"/>
                    <a:gd name="connsiteY0" fmla="*/ 0 h 1798337"/>
                    <a:gd name="connsiteX1" fmla="*/ 1038838 w 2077501"/>
                    <a:gd name="connsiteY1" fmla="*/ 175 h 1798337"/>
                    <a:gd name="connsiteX2" fmla="*/ 1038838 w 2077501"/>
                    <a:gd name="connsiteY2" fmla="*/ 0 h 1798337"/>
                    <a:gd name="connsiteX3" fmla="*/ 0 w 2077501"/>
                    <a:gd name="connsiteY3" fmla="*/ 1198892 h 1798337"/>
                    <a:gd name="connsiteX4" fmla="*/ 1038838 w 2077501"/>
                    <a:gd name="connsiteY4" fmla="*/ 1798338 h 1798337"/>
                    <a:gd name="connsiteX5" fmla="*/ 1038838 w 2077501"/>
                    <a:gd name="connsiteY5" fmla="*/ 1797987 h 1798337"/>
                    <a:gd name="connsiteX6" fmla="*/ 1038838 w 2077501"/>
                    <a:gd name="connsiteY6" fmla="*/ 1798338 h 1798337"/>
                    <a:gd name="connsiteX7" fmla="*/ 2077501 w 2077501"/>
                    <a:gd name="connsiteY7" fmla="*/ 1198892 h 1798337"/>
                    <a:gd name="connsiteX8" fmla="*/ 1038838 w 2077501"/>
                    <a:gd name="connsiteY8" fmla="*/ 0 h 1798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77501" h="1798337">
                      <a:moveTo>
                        <a:pt x="1038838" y="0"/>
                      </a:moveTo>
                      <a:lnTo>
                        <a:pt x="1038838" y="175"/>
                      </a:lnTo>
                      <a:lnTo>
                        <a:pt x="1038838" y="0"/>
                      </a:lnTo>
                      <a:lnTo>
                        <a:pt x="0" y="1198892"/>
                      </a:lnTo>
                      <a:lnTo>
                        <a:pt x="1038838" y="1798338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2077501" y="1198892"/>
                      </a:lnTo>
                      <a:lnTo>
                        <a:pt x="1038838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4" name="Freeform 24">
                  <a:extLst>
                    <a:ext uri="{FF2B5EF4-FFF2-40B4-BE49-F238E27FC236}">
                      <a16:creationId xmlns:a16="http://schemas.microsoft.com/office/drawing/2014/main" id="{9F2D9D79-C171-4602-8ED6-787A591D39A5}"/>
                    </a:ext>
                  </a:extLst>
                </p:cNvPr>
                <p:cNvSpPr/>
                <p:nvPr/>
              </p:nvSpPr>
              <p:spPr>
                <a:xfrm>
                  <a:off x="2026426" y="5775627"/>
                  <a:ext cx="17530" cy="525"/>
                </a:xfrm>
                <a:custGeom>
                  <a:avLst/>
                  <a:gdLst>
                    <a:gd name="connsiteX0" fmla="*/ 0 w 17530"/>
                    <a:gd name="connsiteY0" fmla="*/ 0 h 525"/>
                    <a:gd name="connsiteX1" fmla="*/ 0 w 17530"/>
                    <a:gd name="connsiteY1" fmla="*/ 526 h 525"/>
                    <a:gd name="connsiteX2" fmla="*/ 0 w 17530"/>
                    <a:gd name="connsiteY2" fmla="*/ 0 h 525"/>
                    <a:gd name="connsiteX3" fmla="*/ 0 w 17530"/>
                    <a:gd name="connsiteY3" fmla="*/ 0 h 525"/>
                    <a:gd name="connsiteX4" fmla="*/ 0 w 17530"/>
                    <a:gd name="connsiteY4" fmla="*/ 0 h 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530" h="525">
                      <a:moveTo>
                        <a:pt x="0" y="0"/>
                      </a:moveTo>
                      <a:lnTo>
                        <a:pt x="0" y="52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ABE6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5" name="Freeform 25">
                  <a:extLst>
                    <a:ext uri="{FF2B5EF4-FFF2-40B4-BE49-F238E27FC236}">
                      <a16:creationId xmlns:a16="http://schemas.microsoft.com/office/drawing/2014/main" id="{F5D3DA7A-2ECA-4290-99F6-8216B5F335CA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1038838" cy="1798512"/>
                </a:xfrm>
                <a:custGeom>
                  <a:avLst/>
                  <a:gdLst>
                    <a:gd name="connsiteX0" fmla="*/ 0 w 1038838"/>
                    <a:gd name="connsiteY0" fmla="*/ 1198892 h 1798512"/>
                    <a:gd name="connsiteX1" fmla="*/ 1038838 w 1038838"/>
                    <a:gd name="connsiteY1" fmla="*/ 0 h 1798512"/>
                    <a:gd name="connsiteX2" fmla="*/ 1038838 w 1038838"/>
                    <a:gd name="connsiteY2" fmla="*/ 1798513 h 1798512"/>
                    <a:gd name="connsiteX3" fmla="*/ 1038838 w 1038838"/>
                    <a:gd name="connsiteY3" fmla="*/ 1797987 h 1798512"/>
                    <a:gd name="connsiteX4" fmla="*/ 1038838 w 1038838"/>
                    <a:gd name="connsiteY4" fmla="*/ 1798338 h 1798512"/>
                    <a:gd name="connsiteX5" fmla="*/ 0 w 1038838"/>
                    <a:gd name="connsiteY5" fmla="*/ 1198892 h 17985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8838" h="1798512">
                      <a:moveTo>
                        <a:pt x="0" y="1198892"/>
                      </a:moveTo>
                      <a:lnTo>
                        <a:pt x="1038838" y="0"/>
                      </a:lnTo>
                      <a:lnTo>
                        <a:pt x="1038838" y="1798513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0" y="1198892"/>
                      </a:lnTo>
                      <a:close/>
                    </a:path>
                  </a:pathLst>
                </a:custGeom>
                <a:solidFill>
                  <a:srgbClr val="FFFFFF">
                    <a:alpha val="50000"/>
                  </a:srgbClr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36" name="Graphic 11">
                <a:extLst>
                  <a:ext uri="{FF2B5EF4-FFF2-40B4-BE49-F238E27FC236}">
                    <a16:creationId xmlns:a16="http://schemas.microsoft.com/office/drawing/2014/main" id="{225C6FAC-FD31-4E9F-A233-7E541EA3EFF2}"/>
                  </a:ext>
                </a:extLst>
              </p:cNvPr>
              <p:cNvGrpSpPr/>
              <p:nvPr/>
            </p:nvGrpSpPr>
            <p:grpSpPr>
              <a:xfrm>
                <a:off x="9083576" y="1250892"/>
                <a:ext cx="701363" cy="607176"/>
                <a:chOff x="987588" y="3977640"/>
                <a:chExt cx="2077501" cy="1798512"/>
              </a:xfrm>
            </p:grpSpPr>
            <p:sp>
              <p:nvSpPr>
                <p:cNvPr id="37" name="Freeform 27">
                  <a:extLst>
                    <a:ext uri="{FF2B5EF4-FFF2-40B4-BE49-F238E27FC236}">
                      <a16:creationId xmlns:a16="http://schemas.microsoft.com/office/drawing/2014/main" id="{0C9B9584-D5DA-4C11-8C59-5A21414CC738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2077501" cy="1798337"/>
                </a:xfrm>
                <a:custGeom>
                  <a:avLst/>
                  <a:gdLst>
                    <a:gd name="connsiteX0" fmla="*/ 1038838 w 2077501"/>
                    <a:gd name="connsiteY0" fmla="*/ 0 h 1798337"/>
                    <a:gd name="connsiteX1" fmla="*/ 1038838 w 2077501"/>
                    <a:gd name="connsiteY1" fmla="*/ 175 h 1798337"/>
                    <a:gd name="connsiteX2" fmla="*/ 1038838 w 2077501"/>
                    <a:gd name="connsiteY2" fmla="*/ 0 h 1798337"/>
                    <a:gd name="connsiteX3" fmla="*/ 0 w 2077501"/>
                    <a:gd name="connsiteY3" fmla="*/ 1198892 h 1798337"/>
                    <a:gd name="connsiteX4" fmla="*/ 1038838 w 2077501"/>
                    <a:gd name="connsiteY4" fmla="*/ 1798338 h 1798337"/>
                    <a:gd name="connsiteX5" fmla="*/ 1038838 w 2077501"/>
                    <a:gd name="connsiteY5" fmla="*/ 1797987 h 1798337"/>
                    <a:gd name="connsiteX6" fmla="*/ 1038838 w 2077501"/>
                    <a:gd name="connsiteY6" fmla="*/ 1798338 h 1798337"/>
                    <a:gd name="connsiteX7" fmla="*/ 2077501 w 2077501"/>
                    <a:gd name="connsiteY7" fmla="*/ 1198892 h 1798337"/>
                    <a:gd name="connsiteX8" fmla="*/ 1038838 w 2077501"/>
                    <a:gd name="connsiteY8" fmla="*/ 0 h 1798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77501" h="1798337">
                      <a:moveTo>
                        <a:pt x="1038838" y="0"/>
                      </a:moveTo>
                      <a:lnTo>
                        <a:pt x="1038838" y="175"/>
                      </a:lnTo>
                      <a:lnTo>
                        <a:pt x="1038838" y="0"/>
                      </a:lnTo>
                      <a:lnTo>
                        <a:pt x="0" y="1198892"/>
                      </a:lnTo>
                      <a:lnTo>
                        <a:pt x="1038838" y="1798338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2077501" y="1198892"/>
                      </a:lnTo>
                      <a:lnTo>
                        <a:pt x="1038838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8" name="Freeform 28">
                  <a:extLst>
                    <a:ext uri="{FF2B5EF4-FFF2-40B4-BE49-F238E27FC236}">
                      <a16:creationId xmlns:a16="http://schemas.microsoft.com/office/drawing/2014/main" id="{1B43A734-1D57-45A3-AC4D-D3BF36255D4D}"/>
                    </a:ext>
                  </a:extLst>
                </p:cNvPr>
                <p:cNvSpPr/>
                <p:nvPr/>
              </p:nvSpPr>
              <p:spPr>
                <a:xfrm>
                  <a:off x="2026426" y="5775627"/>
                  <a:ext cx="17530" cy="525"/>
                </a:xfrm>
                <a:custGeom>
                  <a:avLst/>
                  <a:gdLst>
                    <a:gd name="connsiteX0" fmla="*/ 0 w 17530"/>
                    <a:gd name="connsiteY0" fmla="*/ 0 h 525"/>
                    <a:gd name="connsiteX1" fmla="*/ 0 w 17530"/>
                    <a:gd name="connsiteY1" fmla="*/ 526 h 525"/>
                    <a:gd name="connsiteX2" fmla="*/ 0 w 17530"/>
                    <a:gd name="connsiteY2" fmla="*/ 0 h 525"/>
                    <a:gd name="connsiteX3" fmla="*/ 0 w 17530"/>
                    <a:gd name="connsiteY3" fmla="*/ 0 h 525"/>
                    <a:gd name="connsiteX4" fmla="*/ 0 w 17530"/>
                    <a:gd name="connsiteY4" fmla="*/ 0 h 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530" h="525">
                      <a:moveTo>
                        <a:pt x="0" y="0"/>
                      </a:moveTo>
                      <a:lnTo>
                        <a:pt x="0" y="526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ABE6"/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 29">
                  <a:extLst>
                    <a:ext uri="{FF2B5EF4-FFF2-40B4-BE49-F238E27FC236}">
                      <a16:creationId xmlns:a16="http://schemas.microsoft.com/office/drawing/2014/main" id="{A3FC5302-0430-4C1A-8728-76D798971469}"/>
                    </a:ext>
                  </a:extLst>
                </p:cNvPr>
                <p:cNvSpPr/>
                <p:nvPr/>
              </p:nvSpPr>
              <p:spPr>
                <a:xfrm>
                  <a:off x="987588" y="3977640"/>
                  <a:ext cx="1038838" cy="1798512"/>
                </a:xfrm>
                <a:custGeom>
                  <a:avLst/>
                  <a:gdLst>
                    <a:gd name="connsiteX0" fmla="*/ 0 w 1038838"/>
                    <a:gd name="connsiteY0" fmla="*/ 1198892 h 1798512"/>
                    <a:gd name="connsiteX1" fmla="*/ 1038838 w 1038838"/>
                    <a:gd name="connsiteY1" fmla="*/ 0 h 1798512"/>
                    <a:gd name="connsiteX2" fmla="*/ 1038838 w 1038838"/>
                    <a:gd name="connsiteY2" fmla="*/ 1798513 h 1798512"/>
                    <a:gd name="connsiteX3" fmla="*/ 1038838 w 1038838"/>
                    <a:gd name="connsiteY3" fmla="*/ 1797987 h 1798512"/>
                    <a:gd name="connsiteX4" fmla="*/ 1038838 w 1038838"/>
                    <a:gd name="connsiteY4" fmla="*/ 1798338 h 1798512"/>
                    <a:gd name="connsiteX5" fmla="*/ 0 w 1038838"/>
                    <a:gd name="connsiteY5" fmla="*/ 1198892 h 17985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8838" h="1798512">
                      <a:moveTo>
                        <a:pt x="0" y="1198892"/>
                      </a:moveTo>
                      <a:lnTo>
                        <a:pt x="1038838" y="0"/>
                      </a:lnTo>
                      <a:lnTo>
                        <a:pt x="1038838" y="1798513"/>
                      </a:lnTo>
                      <a:lnTo>
                        <a:pt x="1038838" y="1797987"/>
                      </a:lnTo>
                      <a:lnTo>
                        <a:pt x="1038838" y="1798338"/>
                      </a:lnTo>
                      <a:lnTo>
                        <a:pt x="0" y="1198892"/>
                      </a:lnTo>
                      <a:close/>
                    </a:path>
                  </a:pathLst>
                </a:custGeom>
                <a:solidFill>
                  <a:srgbClr val="FFFFFF">
                    <a:alpha val="50000"/>
                  </a:srgbClr>
                </a:solidFill>
                <a:ln w="175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2ABC7FEB-5CEA-48FC-BAC3-8F02B8410EED}"/>
                </a:ext>
              </a:extLst>
            </p:cNvPr>
            <p:cNvSpPr/>
            <p:nvPr/>
          </p:nvSpPr>
          <p:spPr>
            <a:xfrm>
              <a:off x="6096000" y="1233996"/>
              <a:ext cx="3802602" cy="71381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76C75DE8-B8F0-4E4D-BC45-4FEE896168CB}"/>
              </a:ext>
            </a:extLst>
          </p:cNvPr>
          <p:cNvCxnSpPr>
            <a:cxnSpLocks/>
            <a:stCxn id="13" idx="2"/>
            <a:endCxn id="67" idx="0"/>
          </p:cNvCxnSpPr>
          <p:nvPr/>
        </p:nvCxnSpPr>
        <p:spPr>
          <a:xfrm rot="16200000" flipH="1">
            <a:off x="6556573" y="21043"/>
            <a:ext cx="550417" cy="2230602"/>
          </a:xfrm>
          <a:prstGeom prst="bentConnector3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AB60D9A0-2774-4AF8-AB7D-39C92353F9E6}"/>
              </a:ext>
            </a:extLst>
          </p:cNvPr>
          <p:cNvCxnSpPr>
            <a:cxnSpLocks/>
            <a:stCxn id="14" idx="2"/>
            <a:endCxn id="67" idx="0"/>
          </p:cNvCxnSpPr>
          <p:nvPr/>
        </p:nvCxnSpPr>
        <p:spPr>
          <a:xfrm rot="5400000">
            <a:off x="8733377" y="74841"/>
            <a:ext cx="550418" cy="2123007"/>
          </a:xfrm>
          <a:prstGeom prst="bentConnector3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43B26273-D773-4154-9C99-CC2050C9836C}"/>
              </a:ext>
            </a:extLst>
          </p:cNvPr>
          <p:cNvSpPr txBox="1"/>
          <p:nvPr/>
        </p:nvSpPr>
        <p:spPr>
          <a:xfrm>
            <a:off x="5989053" y="956682"/>
            <a:ext cx="39160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Generate the extension files from product export or an SDK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6A6D6837-3836-4F56-9B86-8D35057E7FCD}"/>
              </a:ext>
            </a:extLst>
          </p:cNvPr>
          <p:cNvCxnSpPr>
            <a:cxnSpLocks/>
            <a:stCxn id="67" idx="2"/>
            <a:endCxn id="58" idx="0"/>
          </p:cNvCxnSpPr>
          <p:nvPr/>
        </p:nvCxnSpPr>
        <p:spPr>
          <a:xfrm>
            <a:off x="7947082" y="2125370"/>
            <a:ext cx="0" cy="764661"/>
          </a:xfrm>
          <a:prstGeom prst="straightConnector1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C7C16E38-1ABE-4F30-B201-A60D40AF5164}"/>
              </a:ext>
            </a:extLst>
          </p:cNvPr>
          <p:cNvSpPr txBox="1"/>
          <p:nvPr/>
        </p:nvSpPr>
        <p:spPr>
          <a:xfrm>
            <a:off x="8088475" y="2400111"/>
            <a:ext cx="1639071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Add Package Meta-data then Zip everything together into a package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1D15FC2-3B36-4B15-878A-4866B414477C}"/>
              </a:ext>
            </a:extLst>
          </p:cNvPr>
          <p:cNvCxnSpPr>
            <a:cxnSpLocks/>
            <a:stCxn id="58" idx="2"/>
            <a:endCxn id="60" idx="0"/>
          </p:cNvCxnSpPr>
          <p:nvPr/>
        </p:nvCxnSpPr>
        <p:spPr>
          <a:xfrm>
            <a:off x="7947082" y="3803024"/>
            <a:ext cx="1" cy="662085"/>
          </a:xfrm>
          <a:prstGeom prst="straightConnector1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F250637D-99EA-4ADA-AE15-4CD43B050859}"/>
              </a:ext>
            </a:extLst>
          </p:cNvPr>
          <p:cNvSpPr txBox="1"/>
          <p:nvPr/>
        </p:nvSpPr>
        <p:spPr>
          <a:xfrm>
            <a:off x="8104535" y="3979843"/>
            <a:ext cx="163907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Submit the package to the DX for distribution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942D934-6FC0-4ACA-BBDB-8FB868916D4A}"/>
              </a:ext>
            </a:extLst>
          </p:cNvPr>
          <p:cNvCxnSpPr>
            <a:cxnSpLocks/>
            <a:stCxn id="60" idx="2"/>
            <a:endCxn id="62" idx="0"/>
          </p:cNvCxnSpPr>
          <p:nvPr/>
        </p:nvCxnSpPr>
        <p:spPr>
          <a:xfrm>
            <a:off x="7947083" y="4935627"/>
            <a:ext cx="0" cy="825979"/>
          </a:xfrm>
          <a:prstGeom prst="straightConnector1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4BB132FB-B5F5-43B4-93F4-A43486CC617E}"/>
              </a:ext>
            </a:extLst>
          </p:cNvPr>
          <p:cNvCxnSpPr>
            <a:cxnSpLocks/>
            <a:stCxn id="60" idx="3"/>
            <a:endCxn id="62" idx="3"/>
          </p:cNvCxnSpPr>
          <p:nvPr/>
        </p:nvCxnSpPr>
        <p:spPr>
          <a:xfrm>
            <a:off x="9428914" y="4700368"/>
            <a:ext cx="12700" cy="1296497"/>
          </a:xfrm>
          <a:prstGeom prst="bentConnector3">
            <a:avLst>
              <a:gd name="adj1" fmla="val 1800000"/>
            </a:avLst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1A2ED180-168C-44BD-AED5-838D52811D1F}"/>
              </a:ext>
            </a:extLst>
          </p:cNvPr>
          <p:cNvSpPr txBox="1"/>
          <p:nvPr/>
        </p:nvSpPr>
        <p:spPr>
          <a:xfrm>
            <a:off x="8073100" y="5143894"/>
            <a:ext cx="1096006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Integrated Explore, View, Download and install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5779E0B-2827-4820-9136-63A5C96C31E1}"/>
              </a:ext>
            </a:extLst>
          </p:cNvPr>
          <p:cNvSpPr txBox="1"/>
          <p:nvPr/>
        </p:nvSpPr>
        <p:spPr>
          <a:xfrm>
            <a:off x="9794718" y="5004502"/>
            <a:ext cx="109600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Web Explore, View, Download with browser and a side load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446A3F5E-98B6-47DB-B554-8EE700BD852D}"/>
              </a:ext>
            </a:extLst>
          </p:cNvPr>
          <p:cNvSpPr/>
          <p:nvPr/>
        </p:nvSpPr>
        <p:spPr>
          <a:xfrm>
            <a:off x="4693582" y="1190727"/>
            <a:ext cx="6518534" cy="4446594"/>
          </a:xfrm>
          <a:prstGeom prst="roundRect">
            <a:avLst>
              <a:gd name="adj" fmla="val 3885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9E3390C-F8D0-4833-8C06-C769EF387EA1}"/>
              </a:ext>
            </a:extLst>
          </p:cNvPr>
          <p:cNvSpPr txBox="1"/>
          <p:nvPr/>
        </p:nvSpPr>
        <p:spPr>
          <a:xfrm>
            <a:off x="4777709" y="1222963"/>
            <a:ext cx="256826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Blue Prism Package Manager and integrated DX</a:t>
            </a:r>
            <a:br>
              <a:rPr lang="en-US" sz="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</a:br>
            <a:r>
              <a:rPr lang="en-US" sz="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To support ANY Blue Prism Product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3C50A8B-49A6-4572-BC95-66F2F19FD6CA}"/>
              </a:ext>
            </a:extLst>
          </p:cNvPr>
          <p:cNvSpPr txBox="1"/>
          <p:nvPr/>
        </p:nvSpPr>
        <p:spPr>
          <a:xfrm>
            <a:off x="7534751" y="543313"/>
            <a:ext cx="588469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408739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000579-6592-4DF0-AA9E-5306C7FB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212" y="548640"/>
            <a:ext cx="3054508" cy="1005840"/>
          </a:xfrm>
        </p:spPr>
        <p:txBody>
          <a:bodyPr/>
          <a:lstStyle/>
          <a:p>
            <a:r>
              <a:rPr lang="en-US" dirty="0"/>
              <a:t>What extensions should each product offer?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EF2AFF2-B3A7-4BC5-A45C-CF8BAED319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0212" y="1722268"/>
            <a:ext cx="3054508" cy="4678532"/>
          </a:xfrm>
        </p:spPr>
        <p:txBody>
          <a:bodyPr/>
          <a:lstStyle/>
          <a:p>
            <a:r>
              <a:rPr lang="en-US" sz="2400" dirty="0"/>
              <a:t>It depends upon the product!</a:t>
            </a:r>
          </a:p>
          <a:p>
            <a:r>
              <a:rPr lang="en-US" sz="2400" dirty="0"/>
              <a:t>Which extensions are allowed for a is up to product management </a:t>
            </a:r>
          </a:p>
          <a:p>
            <a:r>
              <a:rPr lang="en-US" sz="2400" dirty="0"/>
              <a:t>But the common Blue Prism package manager is used to create, distribute, install, and manage the packaged extensions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14CB6E-74AA-44F8-8884-8AE374848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CB79B13-1D9E-4FBE-830C-A85C4EF09DE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74777283"/>
              </p:ext>
            </p:extLst>
          </p:nvPr>
        </p:nvGraphicFramePr>
        <p:xfrm>
          <a:off x="3986073" y="548640"/>
          <a:ext cx="7785715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143">
                  <a:extLst>
                    <a:ext uri="{9D8B030D-6E8A-4147-A177-3AD203B41FA5}">
                      <a16:colId xmlns:a16="http://schemas.microsoft.com/office/drawing/2014/main" val="3844732988"/>
                    </a:ext>
                  </a:extLst>
                </a:gridCol>
                <a:gridCol w="1557143">
                  <a:extLst>
                    <a:ext uri="{9D8B030D-6E8A-4147-A177-3AD203B41FA5}">
                      <a16:colId xmlns:a16="http://schemas.microsoft.com/office/drawing/2014/main" val="701388588"/>
                    </a:ext>
                  </a:extLst>
                </a:gridCol>
                <a:gridCol w="1557143">
                  <a:extLst>
                    <a:ext uri="{9D8B030D-6E8A-4147-A177-3AD203B41FA5}">
                      <a16:colId xmlns:a16="http://schemas.microsoft.com/office/drawing/2014/main" val="2607157850"/>
                    </a:ext>
                  </a:extLst>
                </a:gridCol>
                <a:gridCol w="1557143">
                  <a:extLst>
                    <a:ext uri="{9D8B030D-6E8A-4147-A177-3AD203B41FA5}">
                      <a16:colId xmlns:a16="http://schemas.microsoft.com/office/drawing/2014/main" val="712898022"/>
                    </a:ext>
                  </a:extLst>
                </a:gridCol>
                <a:gridCol w="1557143">
                  <a:extLst>
                    <a:ext uri="{9D8B030D-6E8A-4147-A177-3AD203B41FA5}">
                      <a16:colId xmlns:a16="http://schemas.microsoft.com/office/drawing/2014/main" val="1339437812"/>
                    </a:ext>
                  </a:extLst>
                </a:gridCol>
              </a:tblGrid>
              <a:tr h="801573">
                <a:tc>
                  <a:txBody>
                    <a:bodyPr/>
                    <a:lstStyle/>
                    <a:p>
                      <a:r>
                        <a:rPr lang="en-US" dirty="0"/>
                        <a:t>Automate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Capture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Decipher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 Assist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705675"/>
                  </a:ext>
                </a:extLst>
              </a:tr>
              <a:tr h="47813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Processes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VBOs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Code Stages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WebAPIs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SOAP APIs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API schemas and protocols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UIs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UI buttons and functions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Off-the-shelf forms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Channels (web, slack, teams, etc.)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Integrated Process Mining Tools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Updated formulas for rating projects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UI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display methods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Integration into project management tools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Process Studio Generator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OCR engines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 document classifiers</a:t>
                      </a:r>
                    </a:p>
                    <a:p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Alternative  document extractors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Alternative Call Managers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Alternative channels such as Slack, Twitter, and Facebook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Alternative Database Connectors such as Oracle or DB2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Off-the-shelf connectors to standard systems such as Service Cloud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55108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FB041FE-1902-4257-9927-E5D78C391842}"/>
              </a:ext>
            </a:extLst>
          </p:cNvPr>
          <p:cNvSpPr txBox="1"/>
          <p:nvPr/>
        </p:nvSpPr>
        <p:spPr>
          <a:xfrm>
            <a:off x="3986073" y="205540"/>
            <a:ext cx="589399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2000" i="1" dirty="0">
                <a:solidFill>
                  <a:srgbClr val="FF0000"/>
                </a:solidFill>
                <a:latin typeface="Arial Nova" panose="020B0504020202020204" pitchFamily="34" charset="0"/>
              </a:rPr>
              <a:t>Examples of potential extensions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C37960-8AB8-415A-AA6A-AB61DC16E33E}"/>
              </a:ext>
            </a:extLst>
          </p:cNvPr>
          <p:cNvSpPr txBox="1"/>
          <p:nvPr/>
        </p:nvSpPr>
        <p:spPr>
          <a:xfrm>
            <a:off x="3986073" y="6201638"/>
            <a:ext cx="502476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ova" panose="020B0504020202020204" pitchFamily="34" charset="0"/>
              </a:rPr>
              <a:t>Black is available today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Nova" panose="020B0504020202020204" pitchFamily="34" charset="0"/>
              </a:rPr>
              <a:t>;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 Nova" panose="020B0504020202020204" pitchFamily="34" charset="0"/>
              </a:rPr>
              <a:t>Grey is potential in the future.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05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EA2A66-2B54-4D35-9965-0A387F64E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Package Manager – the heart of extensibility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501475-56B7-41FC-ADA7-E92B3DA669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5694" y="6554660"/>
            <a:ext cx="160300" cy="153888"/>
          </a:xfrm>
        </p:spPr>
        <p:txBody>
          <a:bodyPr/>
          <a:lstStyle/>
          <a:p>
            <a:fld id="{4B0EDFBC-7666-BA46-8E94-F83EDA5B549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0BBFC74-8900-46C0-91CF-03F1719B6AE9}"/>
              </a:ext>
            </a:extLst>
          </p:cNvPr>
          <p:cNvSpPr/>
          <p:nvPr/>
        </p:nvSpPr>
        <p:spPr>
          <a:xfrm>
            <a:off x="401817" y="2107896"/>
            <a:ext cx="1876720" cy="143898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Project written in Blue Prism Product or SDK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955ABAC-EC29-4A6A-B1F5-0F706ADF4889}"/>
              </a:ext>
            </a:extLst>
          </p:cNvPr>
          <p:cNvGrpSpPr/>
          <p:nvPr/>
        </p:nvGrpSpPr>
        <p:grpSpPr>
          <a:xfrm>
            <a:off x="3224262" y="3664268"/>
            <a:ext cx="1984342" cy="1789679"/>
            <a:chOff x="2413262" y="4342457"/>
            <a:chExt cx="1984342" cy="178967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B6E86A0-6FA9-4C26-80D2-C44E15FCF0DE}"/>
                </a:ext>
              </a:extLst>
            </p:cNvPr>
            <p:cNvSpPr/>
            <p:nvPr/>
          </p:nvSpPr>
          <p:spPr>
            <a:xfrm>
              <a:off x="2870462" y="4799657"/>
              <a:ext cx="1527142" cy="1332479"/>
            </a:xfrm>
            <a:prstGeom prst="rect">
              <a:avLst/>
            </a:prstGeom>
            <a:solidFill>
              <a:srgbClr val="D01678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16858DC-4082-488D-991F-D47CE5CDB3E8}"/>
                </a:ext>
              </a:extLst>
            </p:cNvPr>
            <p:cNvSpPr/>
            <p:nvPr/>
          </p:nvSpPr>
          <p:spPr>
            <a:xfrm>
              <a:off x="2718062" y="4647257"/>
              <a:ext cx="1527142" cy="1332479"/>
            </a:xfrm>
            <a:prstGeom prst="rect">
              <a:avLst/>
            </a:prstGeom>
            <a:solidFill>
              <a:srgbClr val="D01678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AE1379E-EA4A-498B-8C96-DCAEC6BB12F8}"/>
                </a:ext>
              </a:extLst>
            </p:cNvPr>
            <p:cNvSpPr/>
            <p:nvPr/>
          </p:nvSpPr>
          <p:spPr>
            <a:xfrm>
              <a:off x="2565662" y="4494857"/>
              <a:ext cx="1527142" cy="1332479"/>
            </a:xfrm>
            <a:prstGeom prst="rect">
              <a:avLst/>
            </a:prstGeom>
            <a:solidFill>
              <a:srgbClr val="D01678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B44EC4-B457-4021-8DCA-E22AF03F5EA2}"/>
                </a:ext>
              </a:extLst>
            </p:cNvPr>
            <p:cNvSpPr/>
            <p:nvPr/>
          </p:nvSpPr>
          <p:spPr>
            <a:xfrm>
              <a:off x="2413262" y="4342457"/>
              <a:ext cx="1527142" cy="1332479"/>
            </a:xfrm>
            <a:prstGeom prst="rect">
              <a:avLst/>
            </a:prstGeom>
            <a:solidFill>
              <a:srgbClr val="D01678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Package (containing one or more deliverables)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C5B54D2-E8F0-47B2-A518-1B0333AF0249}"/>
              </a:ext>
            </a:extLst>
          </p:cNvPr>
          <p:cNvSpPr txBox="1"/>
          <p:nvPr/>
        </p:nvSpPr>
        <p:spPr>
          <a:xfrm>
            <a:off x="232820" y="1771115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Creator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05CB500A-F3A4-4C0C-9EA7-EB07F9B3410A}"/>
              </a:ext>
            </a:extLst>
          </p:cNvPr>
          <p:cNvCxnSpPr>
            <a:cxnSpLocks/>
            <a:stCxn id="9" idx="2"/>
            <a:endCxn id="10" idx="1"/>
          </p:cNvCxnSpPr>
          <p:nvPr/>
        </p:nvCxnSpPr>
        <p:spPr>
          <a:xfrm rot="16200000" flipH="1">
            <a:off x="1890404" y="2996649"/>
            <a:ext cx="783631" cy="1884085"/>
          </a:xfrm>
          <a:prstGeom prst="bentConnector2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49ECE4D-267A-41DA-AB5A-490DADABCF7B}"/>
              </a:ext>
            </a:extLst>
          </p:cNvPr>
          <p:cNvSpPr txBox="1"/>
          <p:nvPr/>
        </p:nvSpPr>
        <p:spPr>
          <a:xfrm>
            <a:off x="3835611" y="3246652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Publish</a:t>
            </a:r>
          </a:p>
        </p:txBody>
      </p:sp>
      <p:sp>
        <p:nvSpPr>
          <p:cNvPr id="19" name="Cylinder 18">
            <a:extLst>
              <a:ext uri="{FF2B5EF4-FFF2-40B4-BE49-F238E27FC236}">
                <a16:creationId xmlns:a16="http://schemas.microsoft.com/office/drawing/2014/main" id="{98C2EE35-AB7D-4AEF-B859-0BECEA5B67EB}"/>
              </a:ext>
            </a:extLst>
          </p:cNvPr>
          <p:cNvSpPr/>
          <p:nvPr/>
        </p:nvSpPr>
        <p:spPr>
          <a:xfrm>
            <a:off x="5891753" y="2017336"/>
            <a:ext cx="1583703" cy="1072298"/>
          </a:xfrm>
          <a:prstGeom prst="ca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DX 2.0</a:t>
            </a:r>
          </a:p>
        </p:txBody>
      </p:sp>
      <p:sp>
        <p:nvSpPr>
          <p:cNvPr id="22" name="Cylinder 21">
            <a:extLst>
              <a:ext uri="{FF2B5EF4-FFF2-40B4-BE49-F238E27FC236}">
                <a16:creationId xmlns:a16="http://schemas.microsoft.com/office/drawing/2014/main" id="{3AAFD868-6142-445C-8302-199128EEC1E3}"/>
              </a:ext>
            </a:extLst>
          </p:cNvPr>
          <p:cNvSpPr/>
          <p:nvPr/>
        </p:nvSpPr>
        <p:spPr>
          <a:xfrm>
            <a:off x="5886252" y="4071309"/>
            <a:ext cx="1583703" cy="1072298"/>
          </a:xfrm>
          <a:prstGeom prst="ca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DX Private 2.0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D7DECAB4-35A3-45F2-BD12-5678B5884710}"/>
              </a:ext>
            </a:extLst>
          </p:cNvPr>
          <p:cNvCxnSpPr>
            <a:cxnSpLocks/>
            <a:stCxn id="10" idx="3"/>
            <a:endCxn id="19" idx="2"/>
          </p:cNvCxnSpPr>
          <p:nvPr/>
        </p:nvCxnSpPr>
        <p:spPr>
          <a:xfrm flipV="1">
            <a:off x="4751404" y="2553485"/>
            <a:ext cx="1140349" cy="1777023"/>
          </a:xfrm>
          <a:prstGeom prst="bentConnector3">
            <a:avLst>
              <a:gd name="adj1" fmla="val 50000"/>
            </a:avLst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C765A5D-DF5E-4113-A28F-E3D606C9A920}"/>
              </a:ext>
            </a:extLst>
          </p:cNvPr>
          <p:cNvSpPr txBox="1"/>
          <p:nvPr/>
        </p:nvSpPr>
        <p:spPr>
          <a:xfrm>
            <a:off x="-320216" y="4039776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Build/Pack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65E526E-CE49-4304-BCE0-12FD1AD1CE3D}"/>
              </a:ext>
            </a:extLst>
          </p:cNvPr>
          <p:cNvSpPr/>
          <p:nvPr/>
        </p:nvSpPr>
        <p:spPr>
          <a:xfrm>
            <a:off x="9195918" y="3998779"/>
            <a:ext cx="2830382" cy="123675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Blue Prism Product</a:t>
            </a:r>
          </a:p>
        </p:txBody>
      </p:sp>
      <p:grpSp>
        <p:nvGrpSpPr>
          <p:cNvPr id="2056" name="Group 2055">
            <a:extLst>
              <a:ext uri="{FF2B5EF4-FFF2-40B4-BE49-F238E27FC236}">
                <a16:creationId xmlns:a16="http://schemas.microsoft.com/office/drawing/2014/main" id="{196668BA-E9C3-4F53-87A1-3AC88C37E95D}"/>
              </a:ext>
            </a:extLst>
          </p:cNvPr>
          <p:cNvGrpSpPr/>
          <p:nvPr/>
        </p:nvGrpSpPr>
        <p:grpSpPr>
          <a:xfrm>
            <a:off x="9473187" y="4709642"/>
            <a:ext cx="2431340" cy="317527"/>
            <a:chOff x="8719795" y="5016314"/>
            <a:chExt cx="2431340" cy="317527"/>
          </a:xfrm>
          <a:solidFill>
            <a:srgbClr val="D01678"/>
          </a:solidFill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FED1F75-724A-4322-B614-7767A614197C}"/>
                </a:ext>
              </a:extLst>
            </p:cNvPr>
            <p:cNvGrpSpPr/>
            <p:nvPr/>
          </p:nvGrpSpPr>
          <p:grpSpPr>
            <a:xfrm>
              <a:off x="8719795" y="5016314"/>
              <a:ext cx="319676" cy="317527"/>
              <a:chOff x="8308893" y="1780095"/>
              <a:chExt cx="1984342" cy="1789679"/>
            </a:xfrm>
            <a:grpFill/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08B4B460-5C1F-4DE3-95FF-251C4B9233CF}"/>
                  </a:ext>
                </a:extLst>
              </p:cNvPr>
              <p:cNvSpPr/>
              <p:nvPr/>
            </p:nvSpPr>
            <p:spPr>
              <a:xfrm>
                <a:off x="8766093" y="22372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4170308-45DE-4A64-ABD3-8884E971CD52}"/>
                  </a:ext>
                </a:extLst>
              </p:cNvPr>
              <p:cNvSpPr/>
              <p:nvPr/>
            </p:nvSpPr>
            <p:spPr>
              <a:xfrm>
                <a:off x="8613693" y="20848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BA6F99C-B9FF-4A69-B908-CEDFAE9C077C}"/>
                  </a:ext>
                </a:extLst>
              </p:cNvPr>
              <p:cNvSpPr/>
              <p:nvPr/>
            </p:nvSpPr>
            <p:spPr>
              <a:xfrm>
                <a:off x="8461293" y="19324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A1A84D6-ADEA-4B39-8766-91E93A0910A2}"/>
                  </a:ext>
                </a:extLst>
              </p:cNvPr>
              <p:cNvSpPr/>
              <p:nvPr/>
            </p:nvSpPr>
            <p:spPr>
              <a:xfrm>
                <a:off x="8308893" y="17800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7CE7356-1CE9-464B-97B8-C1B45DD33ED6}"/>
                </a:ext>
              </a:extLst>
            </p:cNvPr>
            <p:cNvGrpSpPr/>
            <p:nvPr/>
          </p:nvGrpSpPr>
          <p:grpSpPr>
            <a:xfrm>
              <a:off x="9247711" y="5016314"/>
              <a:ext cx="319676" cy="317527"/>
              <a:chOff x="8308893" y="1780095"/>
              <a:chExt cx="1984342" cy="1789679"/>
            </a:xfrm>
            <a:grpFill/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F911B94-4B8F-4018-AD1F-D89005508087}"/>
                  </a:ext>
                </a:extLst>
              </p:cNvPr>
              <p:cNvSpPr/>
              <p:nvPr/>
            </p:nvSpPr>
            <p:spPr>
              <a:xfrm>
                <a:off x="8766093" y="22372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8C45697-B038-4349-962E-A63D0ABA28E1}"/>
                  </a:ext>
                </a:extLst>
              </p:cNvPr>
              <p:cNvSpPr/>
              <p:nvPr/>
            </p:nvSpPr>
            <p:spPr>
              <a:xfrm>
                <a:off x="8613693" y="20848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77A2DBE-FBF8-404F-9A10-CC9C59C2183A}"/>
                  </a:ext>
                </a:extLst>
              </p:cNvPr>
              <p:cNvSpPr/>
              <p:nvPr/>
            </p:nvSpPr>
            <p:spPr>
              <a:xfrm>
                <a:off x="8461293" y="19324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81BAE9F-6C20-49F1-81C0-60634D6CA9CF}"/>
                  </a:ext>
                </a:extLst>
              </p:cNvPr>
              <p:cNvSpPr/>
              <p:nvPr/>
            </p:nvSpPr>
            <p:spPr>
              <a:xfrm>
                <a:off x="8308893" y="17800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C78D2AA4-31F3-4E25-AE16-712C4C9F4B43}"/>
                </a:ext>
              </a:extLst>
            </p:cNvPr>
            <p:cNvGrpSpPr/>
            <p:nvPr/>
          </p:nvGrpSpPr>
          <p:grpSpPr>
            <a:xfrm>
              <a:off x="9775627" y="5016314"/>
              <a:ext cx="319676" cy="317527"/>
              <a:chOff x="8308893" y="1780095"/>
              <a:chExt cx="1984342" cy="1789679"/>
            </a:xfrm>
            <a:grpFill/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329F1F73-D3D1-4EA6-B19B-4E3AA21148A1}"/>
                  </a:ext>
                </a:extLst>
              </p:cNvPr>
              <p:cNvSpPr/>
              <p:nvPr/>
            </p:nvSpPr>
            <p:spPr>
              <a:xfrm>
                <a:off x="8766093" y="22372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E7220B4-CC1A-4F85-A897-F0BC4534A6F0}"/>
                  </a:ext>
                </a:extLst>
              </p:cNvPr>
              <p:cNvSpPr/>
              <p:nvPr/>
            </p:nvSpPr>
            <p:spPr>
              <a:xfrm>
                <a:off x="8613693" y="20848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062EC7E-DED7-4366-B85E-8E51E9077547}"/>
                  </a:ext>
                </a:extLst>
              </p:cNvPr>
              <p:cNvSpPr/>
              <p:nvPr/>
            </p:nvSpPr>
            <p:spPr>
              <a:xfrm>
                <a:off x="8461293" y="19324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8984141-A090-4E28-BC19-36721A44E598}"/>
                  </a:ext>
                </a:extLst>
              </p:cNvPr>
              <p:cNvSpPr/>
              <p:nvPr/>
            </p:nvSpPr>
            <p:spPr>
              <a:xfrm>
                <a:off x="8308893" y="17800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3D7F76E-1EFE-4F9D-922C-4CB5241121F0}"/>
                </a:ext>
              </a:extLst>
            </p:cNvPr>
            <p:cNvGrpSpPr/>
            <p:nvPr/>
          </p:nvGrpSpPr>
          <p:grpSpPr>
            <a:xfrm>
              <a:off x="10303543" y="5016314"/>
              <a:ext cx="319676" cy="317527"/>
              <a:chOff x="8308893" y="1780095"/>
              <a:chExt cx="1984342" cy="1789679"/>
            </a:xfrm>
            <a:grpFill/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91188CC-5E41-4290-9881-DB25D96FA5AB}"/>
                  </a:ext>
                </a:extLst>
              </p:cNvPr>
              <p:cNvSpPr/>
              <p:nvPr/>
            </p:nvSpPr>
            <p:spPr>
              <a:xfrm>
                <a:off x="8766093" y="22372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29575FEF-EF5B-4206-8612-A8BFDCB1E353}"/>
                  </a:ext>
                </a:extLst>
              </p:cNvPr>
              <p:cNvSpPr/>
              <p:nvPr/>
            </p:nvSpPr>
            <p:spPr>
              <a:xfrm>
                <a:off x="8613693" y="20848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FAE15911-896F-486D-9B44-5147F2A8116A}"/>
                  </a:ext>
                </a:extLst>
              </p:cNvPr>
              <p:cNvSpPr/>
              <p:nvPr/>
            </p:nvSpPr>
            <p:spPr>
              <a:xfrm>
                <a:off x="8461293" y="19324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F6BB509-9107-4DC7-8A13-0409F3AB8AC9}"/>
                  </a:ext>
                </a:extLst>
              </p:cNvPr>
              <p:cNvSpPr/>
              <p:nvPr/>
            </p:nvSpPr>
            <p:spPr>
              <a:xfrm>
                <a:off x="8308893" y="17800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6F91B2B-AB6A-477F-B207-0672DEBC6AFE}"/>
                </a:ext>
              </a:extLst>
            </p:cNvPr>
            <p:cNvGrpSpPr/>
            <p:nvPr/>
          </p:nvGrpSpPr>
          <p:grpSpPr>
            <a:xfrm>
              <a:off x="10831459" y="5016314"/>
              <a:ext cx="319676" cy="317527"/>
              <a:chOff x="8308893" y="1780095"/>
              <a:chExt cx="1984342" cy="1789679"/>
            </a:xfrm>
            <a:grpFill/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786E0BF-5697-4699-93A8-7CC40DB3F7E2}"/>
                  </a:ext>
                </a:extLst>
              </p:cNvPr>
              <p:cNvSpPr/>
              <p:nvPr/>
            </p:nvSpPr>
            <p:spPr>
              <a:xfrm>
                <a:off x="8766093" y="22372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E8E7938-560F-43B6-B4F2-184C958A061D}"/>
                  </a:ext>
                </a:extLst>
              </p:cNvPr>
              <p:cNvSpPr/>
              <p:nvPr/>
            </p:nvSpPr>
            <p:spPr>
              <a:xfrm>
                <a:off x="8613693" y="20848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FDB769F8-6931-4109-9013-D04AFE23D4D9}"/>
                  </a:ext>
                </a:extLst>
              </p:cNvPr>
              <p:cNvSpPr/>
              <p:nvPr/>
            </p:nvSpPr>
            <p:spPr>
              <a:xfrm>
                <a:off x="8461293" y="19324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6213480E-C69D-46CD-BC0B-6ABB7F7629A4}"/>
                  </a:ext>
                </a:extLst>
              </p:cNvPr>
              <p:cNvSpPr/>
              <p:nvPr/>
            </p:nvSpPr>
            <p:spPr>
              <a:xfrm>
                <a:off x="8308893" y="1780095"/>
                <a:ext cx="1527142" cy="1332479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5C905305-8384-4AEC-8DCB-AFDBAE768836}"/>
              </a:ext>
            </a:extLst>
          </p:cNvPr>
          <p:cNvSpPr txBox="1"/>
          <p:nvPr/>
        </p:nvSpPr>
        <p:spPr>
          <a:xfrm>
            <a:off x="9217254" y="5292507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Consumer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754DB7F4-C3F2-43EF-B962-6758E091A925}"/>
              </a:ext>
            </a:extLst>
          </p:cNvPr>
          <p:cNvCxnSpPr>
            <a:cxnSpLocks/>
            <a:stCxn id="19" idx="4"/>
            <a:endCxn id="27" idx="0"/>
          </p:cNvCxnSpPr>
          <p:nvPr/>
        </p:nvCxnSpPr>
        <p:spPr>
          <a:xfrm>
            <a:off x="7475456" y="2553485"/>
            <a:ext cx="3135653" cy="1445294"/>
          </a:xfrm>
          <a:prstGeom prst="bentConnector2">
            <a:avLst/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90DDFEB0-6E30-4608-98A3-6AC06E5FFED4}"/>
              </a:ext>
            </a:extLst>
          </p:cNvPr>
          <p:cNvSpPr txBox="1"/>
          <p:nvPr/>
        </p:nvSpPr>
        <p:spPr>
          <a:xfrm>
            <a:off x="10131200" y="2752712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Browse/Install</a:t>
            </a: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A952BE3E-0059-4080-A77A-4409C8E45D3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rot="5400000">
            <a:off x="6190018" y="3577721"/>
            <a:ext cx="981675" cy="5501"/>
          </a:xfrm>
          <a:prstGeom prst="bentConnector3">
            <a:avLst>
              <a:gd name="adj1" fmla="val 50000"/>
            </a:avLst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F2E8CD77-8535-42D3-A50E-FD48FF20FE94}"/>
              </a:ext>
            </a:extLst>
          </p:cNvPr>
          <p:cNvCxnSpPr>
            <a:cxnSpLocks/>
            <a:stCxn id="22" idx="4"/>
            <a:endCxn id="27" idx="1"/>
          </p:cNvCxnSpPr>
          <p:nvPr/>
        </p:nvCxnSpPr>
        <p:spPr>
          <a:xfrm>
            <a:off x="7469955" y="4607458"/>
            <a:ext cx="1725963" cy="9698"/>
          </a:xfrm>
          <a:prstGeom prst="bentConnector3">
            <a:avLst>
              <a:gd name="adj1" fmla="val 50000"/>
            </a:avLst>
          </a:prstGeom>
          <a:ln w="25400" cap="rnd">
            <a:solidFill>
              <a:schemeClr val="tx2"/>
            </a:solidFill>
            <a:prstDash val="sysDot"/>
            <a:round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EBF93C57-338A-4396-B4CE-4E601AE6303D}"/>
              </a:ext>
            </a:extLst>
          </p:cNvPr>
          <p:cNvSpPr txBox="1"/>
          <p:nvPr/>
        </p:nvSpPr>
        <p:spPr>
          <a:xfrm>
            <a:off x="5220880" y="3625783"/>
            <a:ext cx="215873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Filter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4156B80-B892-4D62-856A-8AD193268FD7}"/>
              </a:ext>
            </a:extLst>
          </p:cNvPr>
          <p:cNvSpPr txBox="1"/>
          <p:nvPr/>
        </p:nvSpPr>
        <p:spPr>
          <a:xfrm>
            <a:off x="7641622" y="4375963"/>
            <a:ext cx="72388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Browse/Install</a:t>
            </a:r>
          </a:p>
        </p:txBody>
      </p:sp>
      <p:sp>
        <p:nvSpPr>
          <p:cNvPr id="2049" name="Freeform: Shape 2048">
            <a:extLst>
              <a:ext uri="{FF2B5EF4-FFF2-40B4-BE49-F238E27FC236}">
                <a16:creationId xmlns:a16="http://schemas.microsoft.com/office/drawing/2014/main" id="{5BFDA3C4-37CA-4634-9B0F-DA47E1DEF1E4}"/>
              </a:ext>
            </a:extLst>
          </p:cNvPr>
          <p:cNvSpPr/>
          <p:nvPr/>
        </p:nvSpPr>
        <p:spPr>
          <a:xfrm>
            <a:off x="2707689" y="1704513"/>
            <a:ext cx="9232777" cy="4208015"/>
          </a:xfrm>
          <a:custGeom>
            <a:avLst/>
            <a:gdLst>
              <a:gd name="connsiteX0" fmla="*/ 0 w 9232777"/>
              <a:gd name="connsiteY0" fmla="*/ 4199137 h 4208015"/>
              <a:gd name="connsiteX1" fmla="*/ 0 w 9232777"/>
              <a:gd name="connsiteY1" fmla="*/ 0 h 4208015"/>
              <a:gd name="connsiteX2" fmla="*/ 9232777 w 9232777"/>
              <a:gd name="connsiteY2" fmla="*/ 8877 h 4208015"/>
              <a:gd name="connsiteX3" fmla="*/ 9232777 w 9232777"/>
              <a:gd name="connsiteY3" fmla="*/ 1873188 h 4208015"/>
              <a:gd name="connsiteX4" fmla="*/ 6125593 w 9232777"/>
              <a:gd name="connsiteY4" fmla="*/ 1837677 h 4208015"/>
              <a:gd name="connsiteX5" fmla="*/ 6116715 w 9232777"/>
              <a:gd name="connsiteY5" fmla="*/ 4208015 h 4208015"/>
              <a:gd name="connsiteX6" fmla="*/ 0 w 9232777"/>
              <a:gd name="connsiteY6" fmla="*/ 4199137 h 4208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32777" h="4208015">
                <a:moveTo>
                  <a:pt x="0" y="4199137"/>
                </a:moveTo>
                <a:lnTo>
                  <a:pt x="0" y="0"/>
                </a:lnTo>
                <a:lnTo>
                  <a:pt x="9232777" y="8877"/>
                </a:lnTo>
                <a:lnTo>
                  <a:pt x="9232777" y="1873188"/>
                </a:lnTo>
                <a:lnTo>
                  <a:pt x="6125593" y="1837677"/>
                </a:lnTo>
                <a:cubicBezTo>
                  <a:pt x="6122634" y="2627790"/>
                  <a:pt x="6119674" y="3417902"/>
                  <a:pt x="6116715" y="4208015"/>
                </a:cubicBezTo>
                <a:lnTo>
                  <a:pt x="0" y="4199137"/>
                </a:lnTo>
                <a:close/>
              </a:path>
            </a:pathLst>
          </a:custGeom>
          <a:noFill/>
          <a:ln>
            <a:solidFill>
              <a:srgbClr val="D0167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0312A04-EFA8-4261-8C81-1480C9E50796}"/>
              </a:ext>
            </a:extLst>
          </p:cNvPr>
          <p:cNvSpPr txBox="1"/>
          <p:nvPr/>
        </p:nvSpPr>
        <p:spPr>
          <a:xfrm>
            <a:off x="2820709" y="1755327"/>
            <a:ext cx="264189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400" i="1" dirty="0">
                <a:solidFill>
                  <a:srgbClr val="FF0000"/>
                </a:solidFill>
                <a:latin typeface="Arial Nova" panose="020B0504020202020204" pitchFamily="34" charset="0"/>
              </a:rPr>
              <a:t>Blue Prism Package Manager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9AED47E-AFD2-4B0D-BD6D-FDF0DBE8CCDE}"/>
              </a:ext>
            </a:extLst>
          </p:cNvPr>
          <p:cNvSpPr txBox="1"/>
          <p:nvPr/>
        </p:nvSpPr>
        <p:spPr>
          <a:xfrm>
            <a:off x="1152329" y="4091666"/>
            <a:ext cx="215873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DLL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1E6062C-0A1F-493D-B191-8F82E147FCBB}"/>
              </a:ext>
            </a:extLst>
          </p:cNvPr>
          <p:cNvSpPr txBox="1"/>
          <p:nvPr/>
        </p:nvSpPr>
        <p:spPr>
          <a:xfrm>
            <a:off x="9709606" y="3676955"/>
            <a:ext cx="215873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DLL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5D8905C-14D7-4FC3-B47F-95E0B55F3998}"/>
              </a:ext>
            </a:extLst>
          </p:cNvPr>
          <p:cNvSpPr txBox="1"/>
          <p:nvPr/>
        </p:nvSpPr>
        <p:spPr>
          <a:xfrm>
            <a:off x="7963913" y="4404156"/>
            <a:ext cx="215873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DLL</a:t>
            </a:r>
          </a:p>
        </p:txBody>
      </p:sp>
    </p:spTree>
    <p:extLst>
      <p:ext uri="{BB962C8B-B14F-4D97-AF65-F5344CB8AC3E}">
        <p14:creationId xmlns:p14="http://schemas.microsoft.com/office/powerpoint/2010/main" val="114921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0E0666-B703-488A-8838-FE42C2356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do we build DX 2.0 quickly and efficiently?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FFD2F-4C38-4C67-9F9C-0194BBBEE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943559F-271C-485C-A203-2579ECE913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Best open source innovations of the decade - TechRepublic">
            <a:extLst>
              <a:ext uri="{FF2B5EF4-FFF2-40B4-BE49-F238E27FC236}">
                <a16:creationId xmlns:a16="http://schemas.microsoft.com/office/drawing/2014/main" id="{BF36A296-1BD4-474B-B650-FEAFE8533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841" y="665826"/>
            <a:ext cx="5840914" cy="504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25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4E8635-30E6-429B-9821-368B98D86F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Blue Prism DX V2.0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6A04AFC-E9AC-460E-ABE6-07E4099FCA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Major features and functions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1D20C-83DF-4F7C-A33A-25E91A04E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35E5F6C-3E75-458A-8BDF-F23119F7518F}"/>
              </a:ext>
            </a:extLst>
          </p:cNvPr>
          <p:cNvSpPr txBox="1">
            <a:spLocks/>
          </p:cNvSpPr>
          <p:nvPr/>
        </p:nvSpPr>
        <p:spPr>
          <a:xfrm>
            <a:off x="6287678" y="169681"/>
            <a:ext cx="5748628" cy="65204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System Font Regular"/>
              <a:buChar char="●"/>
              <a:tabLst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54864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82296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1097280" indent="-27432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●"/>
              <a:tabLst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Integrated with a flexible package manager that can install anything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Ability to create a package using GitHub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Ability to approve a package </a:t>
            </a:r>
          </a:p>
          <a:p>
            <a:pPr marL="731520" lvl="1" indent="-457200"/>
            <a:r>
              <a:rPr lang="en-US" dirty="0"/>
              <a:t>Legal Approval</a:t>
            </a:r>
          </a:p>
          <a:p>
            <a:pPr marL="731520" lvl="1" indent="-457200"/>
            <a:r>
              <a:rPr lang="en-US" dirty="0"/>
              <a:t>Marketing Approval</a:t>
            </a:r>
          </a:p>
          <a:p>
            <a:pPr marL="731520" lvl="1" indent="-457200"/>
            <a:r>
              <a:rPr lang="en-US" dirty="0"/>
              <a:t>Technical Approval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Ability to create a NOSQL database of packages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Ability to search and browse the metadata files held in the packages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Ability to display the package Meta-data as a Card or as a detailed page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Optional - Ability to create an on-premise DX Private that can replicate packages from the Central DX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69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B0CE0B-7F47-495B-BAC9-896DC0C5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48640"/>
            <a:ext cx="2834640" cy="1005840"/>
          </a:xfrm>
        </p:spPr>
        <p:txBody>
          <a:bodyPr anchor="t">
            <a:normAutofit/>
          </a:bodyPr>
          <a:lstStyle/>
          <a:p>
            <a:r>
              <a:rPr lang="en-US" sz="2300" dirty="0"/>
              <a:t>Which Open Source Should we leverage?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28E0D07-1403-4AE1-80B7-F46FB512EE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0080" y="1554480"/>
            <a:ext cx="2834640" cy="484632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Late to the Package Manager game, Microsoft developed NuGet as a package manager for extending .NET and Visual Studio.  </a:t>
            </a:r>
          </a:p>
          <a:p>
            <a:endParaRPr lang="en-US" dirty="0"/>
          </a:p>
          <a:p>
            <a:r>
              <a:rPr lang="en-US" dirty="0"/>
              <a:t>Taking NuGet as a foundation, Chocolatey Software, built the open source group Chocolatey that extended NuGet for Windows</a:t>
            </a:r>
          </a:p>
          <a:p>
            <a:endParaRPr lang="en-US" dirty="0"/>
          </a:p>
          <a:p>
            <a:r>
              <a:rPr lang="en-US" dirty="0"/>
              <a:t>Using Chocolatey as a foundation, we can build our Package Manager based upon Apache 2.0 License – Approved by Legal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ED139-9BA4-4DC8-8E8E-4B67A67FA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694" y="6536215"/>
            <a:ext cx="160300" cy="153888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</a:pPr>
            <a:fld id="{4B0EDFBC-7666-BA46-8E94-F83EDA5B5493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pic>
        <p:nvPicPr>
          <p:cNvPr id="3074" name="Picture 2" descr="Host your own private nuget package feed">
            <a:extLst>
              <a:ext uri="{FF2B5EF4-FFF2-40B4-BE49-F238E27FC236}">
                <a16:creationId xmlns:a16="http://schemas.microsoft.com/office/drawing/2014/main" id="{7E1538BC-2BBF-43CB-8742-6A3C1C5D1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0196" y="755372"/>
            <a:ext cx="3071487" cy="1113414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3076" name="Picture 4" descr="Chocolatey Software | Chocolatey - The package manager for Windows">
            <a:extLst>
              <a:ext uri="{FF2B5EF4-FFF2-40B4-BE49-F238E27FC236}">
                <a16:creationId xmlns:a16="http://schemas.microsoft.com/office/drawing/2014/main" id="{063CAA67-0274-45BB-BD73-D408A6ED1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548" y="2678697"/>
            <a:ext cx="1950719" cy="132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ADECB6AC-C3FF-4EDB-97DE-A8768FC37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923" y="755372"/>
            <a:ext cx="1116197" cy="1116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FFCAB429-8FA1-414E-8E99-8D37C9549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529" y="673904"/>
            <a:ext cx="1133061" cy="113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Download Microsoft Windows Logo in SVG Vector or PNG File Format - Logo.wine">
            <a:extLst>
              <a:ext uri="{FF2B5EF4-FFF2-40B4-BE49-F238E27FC236}">
                <a16:creationId xmlns:a16="http://schemas.microsoft.com/office/drawing/2014/main" id="{EC2B6AEB-C7B9-40A0-BDF2-604B84EB0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2767" y="2409187"/>
            <a:ext cx="3026465" cy="201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4463C48D-3E31-48D4-BC9C-ED61F71423F3}"/>
              </a:ext>
            </a:extLst>
          </p:cNvPr>
          <p:cNvSpPr/>
          <p:nvPr/>
        </p:nvSpPr>
        <p:spPr>
          <a:xfrm>
            <a:off x="9760226" y="1806966"/>
            <a:ext cx="457200" cy="707634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11A6DB4-890A-43DC-8AF3-3A539A660947}"/>
              </a:ext>
            </a:extLst>
          </p:cNvPr>
          <p:cNvSpPr/>
          <p:nvPr/>
        </p:nvSpPr>
        <p:spPr>
          <a:xfrm>
            <a:off x="8905461" y="4929807"/>
            <a:ext cx="2365513" cy="141135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Blue Prism Package Manager V1.0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F838096-88A1-4FAD-849F-D8E7C8C4037C}"/>
              </a:ext>
            </a:extLst>
          </p:cNvPr>
          <p:cNvSpPr/>
          <p:nvPr/>
        </p:nvSpPr>
        <p:spPr>
          <a:xfrm>
            <a:off x="9801307" y="4169570"/>
            <a:ext cx="457200" cy="707634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F5CC558-43DD-45D0-A99F-7AFC09D7C1B6}"/>
              </a:ext>
            </a:extLst>
          </p:cNvPr>
          <p:cNvCxnSpPr/>
          <p:nvPr/>
        </p:nvCxnSpPr>
        <p:spPr>
          <a:xfrm>
            <a:off x="8030817" y="457200"/>
            <a:ext cx="129209" cy="6155959"/>
          </a:xfrm>
          <a:prstGeom prst="line">
            <a:avLst/>
          </a:prstGeom>
          <a:ln w="25400" cap="rnd">
            <a:solidFill>
              <a:schemeClr val="tx2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59F1D83-4E6A-4FFA-9AFC-AED161755738}"/>
              </a:ext>
            </a:extLst>
          </p:cNvPr>
          <p:cNvSpPr txBox="1"/>
          <p:nvPr/>
        </p:nvSpPr>
        <p:spPr>
          <a:xfrm>
            <a:off x="4376529" y="89452"/>
            <a:ext cx="310349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Platform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26748D-7999-45E3-937C-C23881D8E43C}"/>
              </a:ext>
            </a:extLst>
          </p:cNvPr>
          <p:cNvSpPr txBox="1"/>
          <p:nvPr/>
        </p:nvSpPr>
        <p:spPr>
          <a:xfrm>
            <a:off x="8478160" y="182414"/>
            <a:ext cx="310349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ova" panose="020B0504020202020204" pitchFamily="34" charset="0"/>
              </a:rPr>
              <a:t>Package Manager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ED746CF6-802A-49A3-BEAE-894427631D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35451" y="5417008"/>
            <a:ext cx="1921096" cy="4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59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F656A8-DD4A-4A86-86DD-565B4B6DF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994" y="1469724"/>
            <a:ext cx="5491762" cy="1362904"/>
          </a:xfrm>
        </p:spPr>
        <p:txBody>
          <a:bodyPr/>
          <a:lstStyle/>
          <a:p>
            <a:r>
              <a:rPr lang="en-US" dirty="0"/>
              <a:t>What’s in a Blue Prism package?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5A04FDD-9419-4580-9ACB-6CB14F4C5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692" y="3142695"/>
            <a:ext cx="5555739" cy="3075225"/>
          </a:xfrm>
        </p:spPr>
        <p:txBody>
          <a:bodyPr/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Metadata about the Package – .</a:t>
            </a:r>
            <a:r>
              <a:rPr lang="en-US" sz="1800" dirty="0" err="1"/>
              <a:t>nuspec</a:t>
            </a:r>
            <a:r>
              <a:rPr lang="en-US" sz="1800" dirty="0"/>
              <a:t> format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400" dirty="0"/>
              <a:t>Description of the Extension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400" dirty="0"/>
              <a:t>Dependencies on other Packages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The software files and content files required for the extension to operate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Windows PowerShell Scripts to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400" dirty="0"/>
              <a:t>Install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400" dirty="0"/>
              <a:t>Upgrade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400" dirty="0"/>
              <a:t>Remove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5F21B-BF4B-4B1C-B153-004256849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0EDFBC-7666-BA46-8E94-F83EDA5B5493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B75660-991F-4592-B7D6-FBF4AF49CA76}"/>
              </a:ext>
            </a:extLst>
          </p:cNvPr>
          <p:cNvGrpSpPr/>
          <p:nvPr/>
        </p:nvGrpSpPr>
        <p:grpSpPr>
          <a:xfrm>
            <a:off x="6320267" y="765698"/>
            <a:ext cx="5555739" cy="5326603"/>
            <a:chOff x="6384246" y="221941"/>
            <a:chExt cx="5555739" cy="5326603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FCF92179-7B56-433C-BD94-0499EDC93A19}"/>
                </a:ext>
              </a:extLst>
            </p:cNvPr>
            <p:cNvSpPr/>
            <p:nvPr/>
          </p:nvSpPr>
          <p:spPr>
            <a:xfrm>
              <a:off x="6384246" y="221941"/>
              <a:ext cx="5555739" cy="5326603"/>
            </a:xfrm>
            <a:prstGeom prst="roundRect">
              <a:avLst>
                <a:gd name="adj" fmla="val 3884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/>
                <a:t>Blue Prism package – a zip archive 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0C34F4-80B1-4A23-A228-F6D52716A252}"/>
                </a:ext>
              </a:extLst>
            </p:cNvPr>
            <p:cNvSpPr/>
            <p:nvPr/>
          </p:nvSpPr>
          <p:spPr>
            <a:xfrm>
              <a:off x="6798365" y="924340"/>
              <a:ext cx="4894523" cy="2373809"/>
            </a:xfrm>
            <a:prstGeom prst="rect">
              <a:avLst/>
            </a:prstGeom>
            <a:solidFill>
              <a:srgbClr val="D016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i="1" dirty="0"/>
                <a:t>Metadata </a:t>
              </a:r>
              <a:r>
                <a:rPr lang="en-US" dirty="0"/>
                <a:t>– XML using the NuGet format  extended for our purposes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Tile, Version, and Description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Secure Signature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Dependencies on other packages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Software and content file manifest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Where each software and content file should be copied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F48237C-7276-497A-A219-B737EAEECD09}"/>
                </a:ext>
              </a:extLst>
            </p:cNvPr>
            <p:cNvGrpSpPr/>
            <p:nvPr/>
          </p:nvGrpSpPr>
          <p:grpSpPr>
            <a:xfrm>
              <a:off x="6798365" y="3559852"/>
              <a:ext cx="1501453" cy="1703898"/>
              <a:chOff x="6798366" y="4021584"/>
              <a:chExt cx="1501453" cy="1703898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3710B28-90A8-4A30-8061-280F37EE338E}"/>
                  </a:ext>
                </a:extLst>
              </p:cNvPr>
              <p:cNvSpPr/>
              <p:nvPr/>
            </p:nvSpPr>
            <p:spPr>
              <a:xfrm>
                <a:off x="7103166" y="43263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2B505BC-75F1-4CC8-BA5B-FC03A06019DB}"/>
                  </a:ext>
                </a:extLst>
              </p:cNvPr>
              <p:cNvSpPr/>
              <p:nvPr/>
            </p:nvSpPr>
            <p:spPr>
              <a:xfrm>
                <a:off x="6950766" y="41739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79CE6F9-92C0-4629-83D5-A12A3CCAEE19}"/>
                  </a:ext>
                </a:extLst>
              </p:cNvPr>
              <p:cNvSpPr/>
              <p:nvPr/>
            </p:nvSpPr>
            <p:spPr>
              <a:xfrm>
                <a:off x="6798366" y="4021584"/>
                <a:ext cx="1196653" cy="139909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Software files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D192B6F-B6E8-4C4D-A36A-B169FA1C34F0}"/>
                </a:ext>
              </a:extLst>
            </p:cNvPr>
            <p:cNvGrpSpPr/>
            <p:nvPr/>
          </p:nvGrpSpPr>
          <p:grpSpPr>
            <a:xfrm>
              <a:off x="8494900" y="3559852"/>
              <a:ext cx="1501453" cy="1703898"/>
              <a:chOff x="8494901" y="4021584"/>
              <a:chExt cx="1501453" cy="1703898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AE7856A-1732-4B7B-BCCC-674B027EAA32}"/>
                  </a:ext>
                </a:extLst>
              </p:cNvPr>
              <p:cNvSpPr/>
              <p:nvPr/>
            </p:nvSpPr>
            <p:spPr>
              <a:xfrm>
                <a:off x="8799701" y="43263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688B472-B1E9-4101-B194-397FC10A26AC}"/>
                  </a:ext>
                </a:extLst>
              </p:cNvPr>
              <p:cNvSpPr/>
              <p:nvPr/>
            </p:nvSpPr>
            <p:spPr>
              <a:xfrm>
                <a:off x="8647301" y="41739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DDD87F6-1D16-4D50-B7E4-F2986FC43C20}"/>
                  </a:ext>
                </a:extLst>
              </p:cNvPr>
              <p:cNvSpPr/>
              <p:nvPr/>
            </p:nvSpPr>
            <p:spPr>
              <a:xfrm>
                <a:off x="8494901" y="4021584"/>
                <a:ext cx="1196653" cy="1399098"/>
              </a:xfrm>
              <a:prstGeom prst="rect">
                <a:avLst/>
              </a:prstGeom>
              <a:solidFill>
                <a:srgbClr val="1A9CA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Content files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B10DC75-13E5-401C-8B00-3B8CF04649D4}"/>
                </a:ext>
              </a:extLst>
            </p:cNvPr>
            <p:cNvGrpSpPr/>
            <p:nvPr/>
          </p:nvGrpSpPr>
          <p:grpSpPr>
            <a:xfrm>
              <a:off x="10191435" y="3559852"/>
              <a:ext cx="1501453" cy="1703898"/>
              <a:chOff x="10191436" y="4021584"/>
              <a:chExt cx="1501453" cy="1703898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3F6C1FD9-7731-47B5-9B8F-D732AE76E2CF}"/>
                  </a:ext>
                </a:extLst>
              </p:cNvPr>
              <p:cNvSpPr/>
              <p:nvPr/>
            </p:nvSpPr>
            <p:spPr>
              <a:xfrm>
                <a:off x="10496236" y="43263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225D263-06FB-4CF5-8E0E-AF222E903D3D}"/>
                  </a:ext>
                </a:extLst>
              </p:cNvPr>
              <p:cNvSpPr/>
              <p:nvPr/>
            </p:nvSpPr>
            <p:spPr>
              <a:xfrm>
                <a:off x="10343836" y="41739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B8BABA1-5879-454F-8664-978EE6BC66AC}"/>
                  </a:ext>
                </a:extLst>
              </p:cNvPr>
              <p:cNvSpPr/>
              <p:nvPr/>
            </p:nvSpPr>
            <p:spPr>
              <a:xfrm>
                <a:off x="10191436" y="4021584"/>
                <a:ext cx="1196653" cy="1399098"/>
              </a:xfrm>
              <a:prstGeom prst="rect">
                <a:avLst/>
              </a:prstGeom>
              <a:solidFill>
                <a:srgbClr val="1AB0E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Install, Upgrade, Remove scripts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989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ue Prism - New Branding">
  <a:themeElements>
    <a:clrScheme name="Custom 6">
      <a:dk1>
        <a:srgbClr val="000000"/>
      </a:dk1>
      <a:lt1>
        <a:srgbClr val="FFFFFF"/>
      </a:lt1>
      <a:dk2>
        <a:srgbClr val="8B8B8F"/>
      </a:dk2>
      <a:lt2>
        <a:srgbClr val="E9E9E2"/>
      </a:lt2>
      <a:accent1>
        <a:srgbClr val="00ABE6"/>
      </a:accent1>
      <a:accent2>
        <a:srgbClr val="006CB7"/>
      </a:accent2>
      <a:accent3>
        <a:srgbClr val="FFC30C"/>
      </a:accent3>
      <a:accent4>
        <a:srgbClr val="F15F44"/>
      </a:accent4>
      <a:accent5>
        <a:srgbClr val="60499E"/>
      </a:accent5>
      <a:accent6>
        <a:srgbClr val="A7C538"/>
      </a:accent6>
      <a:hlink>
        <a:srgbClr val="006CB7"/>
      </a:hlink>
      <a:folHlink>
        <a:srgbClr val="006CB7"/>
      </a:folHlink>
    </a:clrScheme>
    <a:fontScheme name="Arial Nova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rnd">
          <a:solidFill>
            <a:schemeClr val="tx2"/>
          </a:solidFill>
          <a:prstDash val="sysDot"/>
          <a:round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74320" indent="-274320" algn="l">
          <a:spcBef>
            <a:spcPts val="600"/>
          </a:spcBef>
          <a:spcAft>
            <a:spcPts val="600"/>
          </a:spcAft>
          <a:buClr>
            <a:schemeClr val="accent2"/>
          </a:buClr>
          <a:buFont typeface="System Font Regular"/>
          <a:buChar char="●"/>
          <a:defRPr sz="2000" dirty="0" err="1" smtClean="0">
            <a:solidFill>
              <a:schemeClr val="tx1">
                <a:lumMod val="65000"/>
                <a:lumOff val="35000"/>
              </a:schemeClr>
            </a:solidFill>
            <a:latin typeface="Arial Nova" panose="020B05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onfidential_template_100920.potx  -  Read-Only" id="{723046B8-2804-462B-9E7F-2805D962E879}" vid="{0A782DE5-9993-4D14-AF4D-FC0E2F5D90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097798-4af9-401d-8cdf-4126afa615e4">
      <UserInfo>
        <DisplayName>Tricia Brigham</DisplayName>
        <AccountId>845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C3E33CF3A3494CB288E49CFC1002BC" ma:contentTypeVersion="12" ma:contentTypeDescription="Create a new document." ma:contentTypeScope="" ma:versionID="050e84e3582db4dfad845f2641f3c8d7">
  <xsd:schema xmlns:xsd="http://www.w3.org/2001/XMLSchema" xmlns:xs="http://www.w3.org/2001/XMLSchema" xmlns:p="http://schemas.microsoft.com/office/2006/metadata/properties" xmlns:ns3="c6ee42eb-19b5-4a6c-ac0e-cff12874df9d" xmlns:ns4="0e097798-4af9-401d-8cdf-4126afa615e4" targetNamespace="http://schemas.microsoft.com/office/2006/metadata/properties" ma:root="true" ma:fieldsID="b3cf0af11fa156f6339595bc96e79798" ns3:_="" ns4:_="">
    <xsd:import namespace="c6ee42eb-19b5-4a6c-ac0e-cff12874df9d"/>
    <xsd:import namespace="0e097798-4af9-401d-8cdf-4126afa615e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42eb-19b5-4a6c-ac0e-cff12874d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97798-4af9-401d-8cdf-4126afa615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7C4E8F-887F-46B6-82D6-F4612A0E501C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c6ee42eb-19b5-4a6c-ac0e-cff12874df9d"/>
    <ds:schemaRef ds:uri="http://schemas.openxmlformats.org/package/2006/metadata/core-properties"/>
    <ds:schemaRef ds:uri="0e097798-4af9-401d-8cdf-4126afa615e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E458C6-ACE7-44D7-90C6-10FF604F6E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ee42eb-19b5-4a6c-ac0e-cff12874df9d"/>
    <ds:schemaRef ds:uri="0e097798-4af9-401d-8cdf-4126afa615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C7CB67-A0A2-4C75-B4E1-B126931552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11378</TotalTime>
  <Words>1260</Words>
  <Application>Microsoft Office PowerPoint</Application>
  <PresentationFormat>Widescreen</PresentationFormat>
  <Paragraphs>241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Nova</vt:lpstr>
      <vt:lpstr>System Font Regular</vt:lpstr>
      <vt:lpstr>Blue Prism - New Branding</vt:lpstr>
      <vt:lpstr>Product Extensibility architecture</vt:lpstr>
      <vt:lpstr>PowerPoint Presentation</vt:lpstr>
      <vt:lpstr>How do products offer extensibility?</vt:lpstr>
      <vt:lpstr>What extensions should each product offer?</vt:lpstr>
      <vt:lpstr>The Package Manager – the heart of extensibility</vt:lpstr>
      <vt:lpstr>How do we build DX 2.0 quickly and efficiently?</vt:lpstr>
      <vt:lpstr>Blue Prism DX V2.0</vt:lpstr>
      <vt:lpstr>Which Open Source Should we leverage?</vt:lpstr>
      <vt:lpstr>What’s in a Blue Prism package?</vt:lpstr>
      <vt:lpstr>What are the Four file types in a Package?</vt:lpstr>
      <vt:lpstr>What does Metadata look like?</vt:lpstr>
      <vt:lpstr>How does the DX V2.0 Work?</vt:lpstr>
      <vt:lpstr>Key Security Issues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Extensibility Requirements</dc:title>
  <dc:creator>Paul Nerger</dc:creator>
  <cp:lastModifiedBy>Paul Nerger</cp:lastModifiedBy>
  <cp:revision>1</cp:revision>
  <dcterms:created xsi:type="dcterms:W3CDTF">2020-10-14T16:01:33Z</dcterms:created>
  <dcterms:modified xsi:type="dcterms:W3CDTF">2020-10-27T18:36:14Z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0x01010094C3E33CF3A3494CB288E49CFC1002BC</vt:lpwstr>
  </property>
</Properties>
</file>